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81" r:id="rId4"/>
    <p:sldId id="322" r:id="rId5"/>
    <p:sldId id="284" r:id="rId6"/>
    <p:sldId id="285" r:id="rId7"/>
    <p:sldId id="295" r:id="rId8"/>
    <p:sldId id="309" r:id="rId9"/>
    <p:sldId id="327" r:id="rId10"/>
    <p:sldId id="328" r:id="rId11"/>
    <p:sldId id="329" r:id="rId12"/>
    <p:sldId id="330" r:id="rId13"/>
    <p:sldId id="331" r:id="rId14"/>
    <p:sldId id="325" r:id="rId15"/>
    <p:sldId id="326" r:id="rId16"/>
    <p:sldId id="332" r:id="rId17"/>
    <p:sldId id="333" r:id="rId18"/>
    <p:sldId id="334" r:id="rId19"/>
    <p:sldId id="310" r:id="rId20"/>
    <p:sldId id="324" r:id="rId21"/>
    <p:sldId id="335" r:id="rId22"/>
    <p:sldId id="315" r:id="rId23"/>
    <p:sldId id="311" r:id="rId24"/>
    <p:sldId id="323" r:id="rId25"/>
    <p:sldId id="336" r:id="rId26"/>
    <p:sldId id="320" r:id="rId27"/>
    <p:sldId id="316" r:id="rId28"/>
    <p:sldId id="307" r:id="rId29"/>
    <p:sldId id="276" r:id="rId30"/>
    <p:sldId id="308" r:id="rId31"/>
    <p:sldId id="275" r:id="rId32"/>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3480" userDrawn="1">
          <p15:clr>
            <a:srgbClr val="A4A3A4"/>
          </p15:clr>
        </p15:guide>
        <p15:guide id="2" pos="84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DFCD"/>
    <a:srgbClr val="01A0C6"/>
    <a:srgbClr val="4040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07E819-1121-416A-9504-80073B6C829F}" v="5" dt="2023-07-11T18:57:28.4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98"/>
    <p:restoredTop sz="95859"/>
  </p:normalViewPr>
  <p:slideViewPr>
    <p:cSldViewPr>
      <p:cViewPr varScale="1">
        <p:scale>
          <a:sx n="102" d="100"/>
          <a:sy n="102" d="100"/>
        </p:scale>
        <p:origin x="224" y="232"/>
      </p:cViewPr>
      <p:guideLst>
        <p:guide orient="horz" pos="3480"/>
        <p:guide pos="8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sz="3200" b="1" i="0">
                <a:solidFill>
                  <a:srgbClr val="B6DECD"/>
                </a:solidFill>
                <a:latin typeface="Lato"/>
                <a:cs typeface="Lato"/>
              </a:defRPr>
            </a:lvl1pPr>
          </a:lstStyle>
          <a:p>
            <a:r>
              <a:rPr lang="en-US"/>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body" idx="1"/>
          </p:nvPr>
        </p:nvSpPr>
        <p:spPr/>
        <p:txBody>
          <a:bodyPr lIns="0" tIns="0" rIns="0" bIns="0"/>
          <a:lstStyle>
            <a:lvl1pPr>
              <a:defRPr sz="3200" b="1" i="0">
                <a:solidFill>
                  <a:srgbClr val="B6DECD"/>
                </a:solidFill>
                <a:latin typeface="Lato"/>
                <a:cs typeface="Lato"/>
              </a:defRPr>
            </a:lvl1pPr>
          </a:lstStyle>
          <a:p>
            <a:pPr lvl="0"/>
            <a:r>
              <a:rPr lang="en-US"/>
              <a:t>Click to 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a:p>
        </p:txBody>
      </p:sp>
      <p:sp>
        <p:nvSpPr>
          <p:cNvPr id="17" name="bg object 17"/>
          <p:cNvSpPr/>
          <p:nvPr/>
        </p:nvSpPr>
        <p:spPr>
          <a:xfrm>
            <a:off x="1678459" y="1"/>
            <a:ext cx="304800" cy="6994525"/>
          </a:xfrm>
          <a:custGeom>
            <a:avLst/>
            <a:gdLst/>
            <a:ahLst/>
            <a:cxnLst/>
            <a:rect l="l" t="t" r="r" b="b"/>
            <a:pathLst>
              <a:path w="304800" h="6994525">
                <a:moveTo>
                  <a:pt x="0" y="0"/>
                </a:moveTo>
                <a:lnTo>
                  <a:pt x="304799" y="0"/>
                </a:lnTo>
                <a:lnTo>
                  <a:pt x="304799" y="6993986"/>
                </a:lnTo>
                <a:lnTo>
                  <a:pt x="0" y="6993986"/>
                </a:lnTo>
                <a:lnTo>
                  <a:pt x="0" y="0"/>
                </a:lnTo>
                <a:close/>
              </a:path>
            </a:pathLst>
          </a:custGeom>
          <a:solidFill>
            <a:srgbClr val="B6DEC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pPr lvl="0"/>
            <a:r>
              <a:rPr lang="en-US"/>
              <a:t>Click to edit Master text styles</a:t>
            </a:r>
          </a:p>
        </p:txBody>
      </p:sp>
      <p:sp>
        <p:nvSpPr>
          <p:cNvPr id="4" name="Holder 4"/>
          <p:cNvSpPr>
            <a:spLocks noGrp="1"/>
          </p:cNvSpPr>
          <p:nvPr>
            <p:ph sz="half" idx="3"/>
          </p:nvPr>
        </p:nvSpPr>
        <p:spPr>
          <a:xfrm>
            <a:off x="11417390" y="3266108"/>
            <a:ext cx="5100955" cy="5495290"/>
          </a:xfrm>
          <a:prstGeom prst="rect">
            <a:avLst/>
          </a:prstGeom>
        </p:spPr>
        <p:txBody>
          <a:bodyPr wrap="square" lIns="0" tIns="0" rIns="0" bIns="0">
            <a:spAutoFit/>
          </a:bodyPr>
          <a:lstStyle>
            <a:lvl1pPr>
              <a:defRPr sz="3200" b="1" i="0">
                <a:solidFill>
                  <a:srgbClr val="B6DECD"/>
                </a:solidFill>
                <a:latin typeface="Lato"/>
                <a:cs typeface="Lato"/>
              </a:defRPr>
            </a:lvl1pPr>
          </a:lstStyle>
          <a:p>
            <a:pPr lvl="0"/>
            <a:r>
              <a:rPr lang="en-US"/>
              <a:t>Click to 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30111" y="1433117"/>
            <a:ext cx="7739380" cy="1000760"/>
          </a:xfrm>
          <a:prstGeom prst="rect">
            <a:avLst/>
          </a:prstGeom>
        </p:spPr>
        <p:txBody>
          <a:bodyPr wrap="square" lIns="0" tIns="0" rIns="0" bIns="0">
            <a:spAutoFit/>
          </a:bodyPr>
          <a:lstStyle>
            <a:lvl1pPr>
              <a:defRPr sz="6400" b="1" i="0">
                <a:solidFill>
                  <a:srgbClr val="01A0C6"/>
                </a:solidFill>
                <a:latin typeface="Lato-Black"/>
                <a:cs typeface="Lato-Black"/>
              </a:defRPr>
            </a:lvl1pPr>
          </a:lstStyle>
          <a:p>
            <a:endParaRPr/>
          </a:p>
        </p:txBody>
      </p:sp>
      <p:sp>
        <p:nvSpPr>
          <p:cNvPr id="3" name="Holder 3"/>
          <p:cNvSpPr>
            <a:spLocks noGrp="1"/>
          </p:cNvSpPr>
          <p:nvPr>
            <p:ph type="body" idx="1"/>
          </p:nvPr>
        </p:nvSpPr>
        <p:spPr>
          <a:xfrm>
            <a:off x="5280227" y="3266103"/>
            <a:ext cx="10956925" cy="6004162"/>
          </a:xfrm>
          <a:prstGeom prst="rect">
            <a:avLst/>
          </a:prstGeom>
        </p:spPr>
        <p:txBody>
          <a:bodyPr wrap="square" lIns="0" tIns="0" rIns="0" bIns="0">
            <a:spAutoFit/>
          </a:bodyPr>
          <a:lstStyle>
            <a:lvl1pPr>
              <a:defRPr sz="3200" b="1" i="0">
                <a:solidFill>
                  <a:srgbClr val="B6DECD"/>
                </a:solidFill>
                <a:latin typeface="Lato"/>
                <a:cs typeface="Lato"/>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12"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5488873" y="0"/>
            <a:ext cx="2799115" cy="10287000"/>
            <a:chOff x="15488924" y="0"/>
            <a:chExt cx="2799115" cy="10287000"/>
          </a:xfrm>
        </p:grpSpPr>
        <p:sp>
          <p:nvSpPr>
            <p:cNvPr id="3" name="object 3"/>
            <p:cNvSpPr/>
            <p:nvPr/>
          </p:nvSpPr>
          <p:spPr>
            <a:xfrm>
              <a:off x="15488924"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4" name="object 4"/>
            <p:cNvSpPr/>
            <p:nvPr/>
          </p:nvSpPr>
          <p:spPr>
            <a:xfrm>
              <a:off x="15789949"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sp>
        <p:nvSpPr>
          <p:cNvPr id="6" name="object 6"/>
          <p:cNvSpPr/>
          <p:nvPr/>
        </p:nvSpPr>
        <p:spPr>
          <a:xfrm>
            <a:off x="1047711" y="886268"/>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p:cNvPicPr/>
          <p:nvPr/>
        </p:nvPicPr>
        <p:blipFill>
          <a:blip r:embed="rId2" cstate="print"/>
          <a:stretch>
            <a:fillRect/>
          </a:stretch>
        </p:blipFill>
        <p:spPr>
          <a:xfrm>
            <a:off x="2321455" y="884329"/>
            <a:ext cx="1795239" cy="349962"/>
          </a:xfrm>
          <a:prstGeom prst="rect">
            <a:avLst/>
          </a:prstGeom>
        </p:spPr>
      </p:pic>
      <p:sp>
        <p:nvSpPr>
          <p:cNvPr id="8" name="object 8"/>
          <p:cNvSpPr/>
          <p:nvPr/>
        </p:nvSpPr>
        <p:spPr>
          <a:xfrm>
            <a:off x="1009865" y="579055"/>
            <a:ext cx="130810" cy="57150"/>
          </a:xfrm>
          <a:custGeom>
            <a:avLst/>
            <a:gdLst/>
            <a:ahLst/>
            <a:cxnLst/>
            <a:rect l="l" t="t" r="r" b="b"/>
            <a:pathLst>
              <a:path w="130809" h="57150">
                <a:moveTo>
                  <a:pt x="74612" y="46012"/>
                </a:moveTo>
                <a:lnTo>
                  <a:pt x="73939" y="46177"/>
                </a:lnTo>
                <a:lnTo>
                  <a:pt x="73914" y="46380"/>
                </a:lnTo>
                <a:lnTo>
                  <a:pt x="74612" y="46012"/>
                </a:lnTo>
                <a:close/>
              </a:path>
              <a:path w="130809" h="57150">
                <a:moveTo>
                  <a:pt x="75272" y="35039"/>
                </a:moveTo>
                <a:lnTo>
                  <a:pt x="41021" y="43929"/>
                </a:lnTo>
                <a:lnTo>
                  <a:pt x="36664" y="45745"/>
                </a:lnTo>
                <a:lnTo>
                  <a:pt x="29311" y="34848"/>
                </a:lnTo>
                <a:lnTo>
                  <a:pt x="24853" y="37211"/>
                </a:lnTo>
                <a:lnTo>
                  <a:pt x="15011" y="42316"/>
                </a:lnTo>
                <a:lnTo>
                  <a:pt x="5054" y="49326"/>
                </a:lnTo>
                <a:lnTo>
                  <a:pt x="0" y="55181"/>
                </a:lnTo>
                <a:lnTo>
                  <a:pt x="4876" y="56819"/>
                </a:lnTo>
                <a:lnTo>
                  <a:pt x="19431" y="53632"/>
                </a:lnTo>
                <a:lnTo>
                  <a:pt x="34086" y="51206"/>
                </a:lnTo>
                <a:lnTo>
                  <a:pt x="48856" y="49542"/>
                </a:lnTo>
                <a:lnTo>
                  <a:pt x="63741" y="48653"/>
                </a:lnTo>
                <a:lnTo>
                  <a:pt x="73939" y="46177"/>
                </a:lnTo>
                <a:lnTo>
                  <a:pt x="73990" y="45745"/>
                </a:lnTo>
                <a:lnTo>
                  <a:pt x="75272" y="35039"/>
                </a:lnTo>
                <a:close/>
              </a:path>
              <a:path w="130809" h="57150">
                <a:moveTo>
                  <a:pt x="78816" y="1727"/>
                </a:moveTo>
                <a:lnTo>
                  <a:pt x="74637" y="596"/>
                </a:lnTo>
                <a:lnTo>
                  <a:pt x="70459" y="596"/>
                </a:lnTo>
                <a:lnTo>
                  <a:pt x="66281" y="1727"/>
                </a:lnTo>
                <a:lnTo>
                  <a:pt x="70459" y="2362"/>
                </a:lnTo>
                <a:lnTo>
                  <a:pt x="74637" y="2362"/>
                </a:lnTo>
                <a:lnTo>
                  <a:pt x="78816" y="1727"/>
                </a:lnTo>
                <a:close/>
              </a:path>
              <a:path w="130809" h="57150">
                <a:moveTo>
                  <a:pt x="86271" y="901"/>
                </a:moveTo>
                <a:lnTo>
                  <a:pt x="78727" y="2082"/>
                </a:lnTo>
                <a:lnTo>
                  <a:pt x="85534" y="5626"/>
                </a:lnTo>
                <a:lnTo>
                  <a:pt x="84175" y="3810"/>
                </a:lnTo>
                <a:lnTo>
                  <a:pt x="83629" y="1993"/>
                </a:lnTo>
                <a:lnTo>
                  <a:pt x="86271" y="901"/>
                </a:lnTo>
                <a:close/>
              </a:path>
              <a:path w="130809" h="57150">
                <a:moveTo>
                  <a:pt x="87884" y="8039"/>
                </a:moveTo>
                <a:lnTo>
                  <a:pt x="85534" y="5626"/>
                </a:lnTo>
                <a:lnTo>
                  <a:pt x="86906" y="7264"/>
                </a:lnTo>
                <a:lnTo>
                  <a:pt x="87884" y="8039"/>
                </a:lnTo>
                <a:close/>
              </a:path>
              <a:path w="130809" h="57150">
                <a:moveTo>
                  <a:pt x="91084" y="177"/>
                </a:moveTo>
                <a:lnTo>
                  <a:pt x="88633" y="0"/>
                </a:lnTo>
                <a:lnTo>
                  <a:pt x="86360" y="812"/>
                </a:lnTo>
                <a:lnTo>
                  <a:pt x="91084" y="177"/>
                </a:lnTo>
                <a:close/>
              </a:path>
              <a:path w="130809" h="57150">
                <a:moveTo>
                  <a:pt x="117970" y="5257"/>
                </a:moveTo>
                <a:lnTo>
                  <a:pt x="104165" y="1905"/>
                </a:lnTo>
                <a:lnTo>
                  <a:pt x="106591" y="3352"/>
                </a:lnTo>
                <a:lnTo>
                  <a:pt x="108712" y="5168"/>
                </a:lnTo>
                <a:lnTo>
                  <a:pt x="110515" y="7353"/>
                </a:lnTo>
                <a:lnTo>
                  <a:pt x="113334" y="9169"/>
                </a:lnTo>
                <a:lnTo>
                  <a:pt x="115239" y="6985"/>
                </a:lnTo>
                <a:lnTo>
                  <a:pt x="117970" y="5257"/>
                </a:lnTo>
                <a:close/>
              </a:path>
              <a:path w="130809" h="57150">
                <a:moveTo>
                  <a:pt x="130683" y="44653"/>
                </a:moveTo>
                <a:lnTo>
                  <a:pt x="125056" y="41656"/>
                </a:lnTo>
                <a:lnTo>
                  <a:pt x="123050" y="40665"/>
                </a:lnTo>
                <a:lnTo>
                  <a:pt x="119062" y="38658"/>
                </a:lnTo>
                <a:lnTo>
                  <a:pt x="112522" y="35572"/>
                </a:lnTo>
                <a:lnTo>
                  <a:pt x="105092" y="34315"/>
                </a:lnTo>
                <a:lnTo>
                  <a:pt x="96354" y="37363"/>
                </a:lnTo>
                <a:lnTo>
                  <a:pt x="86626" y="41922"/>
                </a:lnTo>
                <a:lnTo>
                  <a:pt x="76187" y="45199"/>
                </a:lnTo>
                <a:lnTo>
                  <a:pt x="74612" y="46012"/>
                </a:lnTo>
                <a:lnTo>
                  <a:pt x="76796" y="45478"/>
                </a:lnTo>
                <a:lnTo>
                  <a:pt x="89979" y="43103"/>
                </a:lnTo>
                <a:lnTo>
                  <a:pt x="103276" y="41490"/>
                </a:lnTo>
                <a:lnTo>
                  <a:pt x="116700" y="40665"/>
                </a:lnTo>
                <a:lnTo>
                  <a:pt x="121551" y="41325"/>
                </a:lnTo>
                <a:lnTo>
                  <a:pt x="126212" y="42659"/>
                </a:lnTo>
                <a:lnTo>
                  <a:pt x="130683" y="44653"/>
                </a:lnTo>
                <a:close/>
              </a:path>
            </a:pathLst>
          </a:custGeom>
          <a:solidFill>
            <a:srgbClr val="01A0C6"/>
          </a:solidFill>
        </p:spPr>
        <p:txBody>
          <a:bodyPr wrap="square" lIns="0" tIns="0" rIns="0" bIns="0" rtlCol="0"/>
          <a:lstStyle/>
          <a:p>
            <a:endParaRPr/>
          </a:p>
        </p:txBody>
      </p:sp>
      <p:sp>
        <p:nvSpPr>
          <p:cNvPr id="9" name="object 9"/>
          <p:cNvSpPr/>
          <p:nvPr/>
        </p:nvSpPr>
        <p:spPr>
          <a:xfrm>
            <a:off x="1186611" y="607097"/>
            <a:ext cx="46990" cy="23495"/>
          </a:xfrm>
          <a:custGeom>
            <a:avLst/>
            <a:gdLst/>
            <a:ahLst/>
            <a:cxnLst/>
            <a:rect l="l" t="t" r="r" b="b"/>
            <a:pathLst>
              <a:path w="46990" h="23495">
                <a:moveTo>
                  <a:pt x="41516" y="14617"/>
                </a:moveTo>
                <a:lnTo>
                  <a:pt x="40043" y="12979"/>
                </a:lnTo>
                <a:lnTo>
                  <a:pt x="39052" y="11899"/>
                </a:lnTo>
                <a:lnTo>
                  <a:pt x="30797" y="12979"/>
                </a:lnTo>
                <a:lnTo>
                  <a:pt x="24612" y="6324"/>
                </a:lnTo>
                <a:lnTo>
                  <a:pt x="17068" y="2578"/>
                </a:lnTo>
                <a:lnTo>
                  <a:pt x="12636" y="1638"/>
                </a:lnTo>
                <a:lnTo>
                  <a:pt x="8674" y="787"/>
                </a:lnTo>
                <a:lnTo>
                  <a:pt x="0" y="0"/>
                </a:lnTo>
                <a:lnTo>
                  <a:pt x="2997" y="7086"/>
                </a:lnTo>
                <a:lnTo>
                  <a:pt x="9169" y="8623"/>
                </a:lnTo>
                <a:lnTo>
                  <a:pt x="10972" y="5930"/>
                </a:lnTo>
                <a:lnTo>
                  <a:pt x="13614" y="8394"/>
                </a:lnTo>
                <a:lnTo>
                  <a:pt x="21615" y="13855"/>
                </a:lnTo>
                <a:lnTo>
                  <a:pt x="30378" y="18021"/>
                </a:lnTo>
                <a:lnTo>
                  <a:pt x="39878" y="20878"/>
                </a:lnTo>
                <a:lnTo>
                  <a:pt x="39966" y="17792"/>
                </a:lnTo>
                <a:lnTo>
                  <a:pt x="41516" y="14617"/>
                </a:lnTo>
                <a:close/>
              </a:path>
              <a:path w="46990" h="23495">
                <a:moveTo>
                  <a:pt x="46964" y="22872"/>
                </a:moveTo>
                <a:lnTo>
                  <a:pt x="46875" y="22517"/>
                </a:lnTo>
                <a:lnTo>
                  <a:pt x="39509" y="20878"/>
                </a:lnTo>
                <a:lnTo>
                  <a:pt x="39331" y="21882"/>
                </a:lnTo>
                <a:lnTo>
                  <a:pt x="46964" y="22872"/>
                </a:lnTo>
                <a:close/>
              </a:path>
            </a:pathLst>
          </a:custGeom>
          <a:solidFill>
            <a:srgbClr val="01A0C6"/>
          </a:solidFill>
        </p:spPr>
        <p:txBody>
          <a:bodyPr wrap="square" lIns="0" tIns="0" rIns="0" bIns="0" rtlCol="0"/>
          <a:lstStyle/>
          <a:p>
            <a:endParaRPr/>
          </a:p>
        </p:txBody>
      </p:sp>
      <p:sp>
        <p:nvSpPr>
          <p:cNvPr id="10" name="object 10"/>
          <p:cNvSpPr/>
          <p:nvPr/>
        </p:nvSpPr>
        <p:spPr>
          <a:xfrm>
            <a:off x="569925" y="59131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p:cNvSpPr/>
          <p:nvPr/>
        </p:nvSpPr>
        <p:spPr>
          <a:xfrm>
            <a:off x="723303" y="740472"/>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
        <p:nvSpPr>
          <p:cNvPr id="12" name="object 12"/>
          <p:cNvSpPr txBox="1">
            <a:spLocks noGrp="1"/>
          </p:cNvSpPr>
          <p:nvPr>
            <p:ph type="title"/>
          </p:nvPr>
        </p:nvSpPr>
        <p:spPr>
          <a:xfrm>
            <a:off x="1769312" y="3321800"/>
            <a:ext cx="13239535" cy="2721258"/>
          </a:xfrm>
          <a:prstGeom prst="rect">
            <a:avLst/>
          </a:prstGeom>
        </p:spPr>
        <p:txBody>
          <a:bodyPr vert="horz" wrap="square" lIns="0" tIns="12700" rIns="0" bIns="0" rtlCol="0">
            <a:spAutoFit/>
          </a:bodyPr>
          <a:lstStyle/>
          <a:p>
            <a:pPr marL="12700" algn="ctr">
              <a:lnSpc>
                <a:spcPct val="100000"/>
              </a:lnSpc>
              <a:spcBef>
                <a:spcPts val="100"/>
              </a:spcBef>
            </a:pPr>
            <a:r>
              <a:rPr lang="en-US" sz="8800" spc="-130" dirty="0"/>
              <a:t>EMDR BASIC TRAINING </a:t>
            </a:r>
            <a:br>
              <a:rPr lang="en-US" sz="8800" spc="-130" dirty="0"/>
            </a:br>
            <a:r>
              <a:rPr lang="en-US" sz="8800" spc="-130" dirty="0"/>
              <a:t>DAY 5</a:t>
            </a:r>
            <a:endParaRPr lang="en-US" sz="8800" spc="-10" dirty="0"/>
          </a:p>
        </p:txBody>
      </p:sp>
      <p:sp>
        <p:nvSpPr>
          <p:cNvPr id="5" name="TextBox 4">
            <a:extLst>
              <a:ext uri="{FF2B5EF4-FFF2-40B4-BE49-F238E27FC236}">
                <a16:creationId xmlns:a16="http://schemas.microsoft.com/office/drawing/2014/main" id="{77C67CDB-1FA4-DEA3-CCBC-E41DBEEE5DB8}"/>
              </a:ext>
            </a:extLst>
          </p:cNvPr>
          <p:cNvSpPr txBox="1"/>
          <p:nvPr/>
        </p:nvSpPr>
        <p:spPr>
          <a:xfrm>
            <a:off x="1030886" y="6286500"/>
            <a:ext cx="14385026" cy="769441"/>
          </a:xfrm>
          <a:prstGeom prst="rect">
            <a:avLst/>
          </a:prstGeom>
          <a:noFill/>
        </p:spPr>
        <p:txBody>
          <a:bodyPr wrap="square" rtlCol="0">
            <a:spAutoFit/>
          </a:bodyPr>
          <a:lstStyle/>
          <a:p>
            <a:pPr algn="ctr"/>
            <a:r>
              <a:rPr lang="en-US" sz="4400" dirty="0">
                <a:latin typeface="Lato Medium" panose="020F0502020204030203" pitchFamily="34" charset="0"/>
                <a:ea typeface="Lato Medium" panose="020F0502020204030203" pitchFamily="34" charset="0"/>
                <a:cs typeface="Lato Medium" panose="020F0502020204030203" pitchFamily="34" charset="0"/>
              </a:rPr>
              <a:t>Nikolaus Johnson, MS, LPC-S, RPT-S, EMDR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a:t>
            </a:r>
            <a:endParaRPr spc="-95" dirty="0">
              <a:solidFill>
                <a:schemeClr val="bg1"/>
              </a:solidFill>
            </a:endParaRPr>
          </a:p>
        </p:txBody>
      </p:sp>
      <p:sp>
        <p:nvSpPr>
          <p:cNvPr id="4" name="object 4"/>
          <p:cNvSpPr/>
          <p:nvPr/>
        </p:nvSpPr>
        <p:spPr>
          <a:xfrm>
            <a:off x="4464797"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4859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4000" dirty="0"/>
              <a:t>The future template focuses on the third prong.</a:t>
            </a:r>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5EC0675E-2B53-A82C-377A-6EA15E907B9F}"/>
              </a:ext>
            </a:extLst>
          </p:cNvPr>
          <p:cNvSpPr/>
          <p:nvPr/>
        </p:nvSpPr>
        <p:spPr>
          <a:xfrm>
            <a:off x="769238"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43E20CAD-EC07-04AF-12D3-0A03FDB60B9D}"/>
              </a:ext>
            </a:extLst>
          </p:cNvPr>
          <p:cNvPicPr/>
          <p:nvPr/>
        </p:nvPicPr>
        <p:blipFill>
          <a:blip r:embed="rId3" cstate="print"/>
          <a:stretch>
            <a:fillRect/>
          </a:stretch>
        </p:blipFill>
        <p:spPr>
          <a:xfrm>
            <a:off x="2042982" y="9446775"/>
            <a:ext cx="1795239" cy="349962"/>
          </a:xfrm>
          <a:prstGeom prst="rect">
            <a:avLst/>
          </a:prstGeom>
        </p:spPr>
      </p:pic>
      <p:sp>
        <p:nvSpPr>
          <p:cNvPr id="8" name="object 10">
            <a:extLst>
              <a:ext uri="{FF2B5EF4-FFF2-40B4-BE49-F238E27FC236}">
                <a16:creationId xmlns:a16="http://schemas.microsoft.com/office/drawing/2014/main" id="{1593505D-E668-769E-2C69-28416A84A568}"/>
              </a:ext>
            </a:extLst>
          </p:cNvPr>
          <p:cNvSpPr/>
          <p:nvPr/>
        </p:nvSpPr>
        <p:spPr>
          <a:xfrm>
            <a:off x="291452"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C08BA2EF-D323-68E0-5BFA-768C0D3D9C23}"/>
              </a:ext>
            </a:extLst>
          </p:cNvPr>
          <p:cNvSpPr/>
          <p:nvPr/>
        </p:nvSpPr>
        <p:spPr>
          <a:xfrm>
            <a:off x="444830"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800974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4953000" y="949897"/>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 Process</a:t>
            </a:r>
            <a:endParaRPr spc="-95" dirty="0">
              <a:solidFill>
                <a:schemeClr val="bg1"/>
              </a:solidFill>
            </a:endParaRPr>
          </a:p>
        </p:txBody>
      </p:sp>
      <p:sp>
        <p:nvSpPr>
          <p:cNvPr id="4" name="object 4"/>
          <p:cNvSpPr/>
          <p:nvPr/>
        </p:nvSpPr>
        <p:spPr>
          <a:xfrm>
            <a:off x="3835516"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13172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b="0" dirty="0">
                <a:solidFill>
                  <a:schemeClr val="tx1"/>
                </a:solidFill>
              </a:rPr>
              <a:t>“Because the [incident] happened within the last few months, your brain hasn’t had a chance to connect and digest all the parts of the experience. This protocol helps get to and work through each part. So I’m going to ask you to give me just a few words about each segment that stands out (most disturbing) to you from before [incident] started to when it ended. What’s the starting part?”</a:t>
            </a:r>
            <a:endParaRPr b="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526D9D06-A53D-231D-FC68-7423E78FCC3C}"/>
              </a:ext>
            </a:extLst>
          </p:cNvPr>
          <p:cNvSpPr/>
          <p:nvPr/>
        </p:nvSpPr>
        <p:spPr>
          <a:xfrm>
            <a:off x="603074" y="9573698"/>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5D5E75CA-D8E1-B417-0167-7FEC406D8626}"/>
              </a:ext>
            </a:extLst>
          </p:cNvPr>
          <p:cNvPicPr/>
          <p:nvPr/>
        </p:nvPicPr>
        <p:blipFill>
          <a:blip r:embed="rId3" cstate="print"/>
          <a:stretch>
            <a:fillRect/>
          </a:stretch>
        </p:blipFill>
        <p:spPr>
          <a:xfrm>
            <a:off x="1876818" y="9571759"/>
            <a:ext cx="1795239" cy="349962"/>
          </a:xfrm>
          <a:prstGeom prst="rect">
            <a:avLst/>
          </a:prstGeom>
        </p:spPr>
      </p:pic>
      <p:sp>
        <p:nvSpPr>
          <p:cNvPr id="8" name="object 10">
            <a:extLst>
              <a:ext uri="{FF2B5EF4-FFF2-40B4-BE49-F238E27FC236}">
                <a16:creationId xmlns:a16="http://schemas.microsoft.com/office/drawing/2014/main" id="{8BB6CB4D-7BA2-4DF7-FC64-3A7C4A948C9B}"/>
              </a:ext>
            </a:extLst>
          </p:cNvPr>
          <p:cNvSpPr/>
          <p:nvPr/>
        </p:nvSpPr>
        <p:spPr>
          <a:xfrm>
            <a:off x="125288" y="927874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41EA5194-7007-B7BC-6BF8-17C15E212053}"/>
              </a:ext>
            </a:extLst>
          </p:cNvPr>
          <p:cNvSpPr/>
          <p:nvPr/>
        </p:nvSpPr>
        <p:spPr>
          <a:xfrm>
            <a:off x="278666" y="9427902"/>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649201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 Process</a:t>
            </a:r>
            <a:endParaRPr spc="-95" dirty="0">
              <a:solidFill>
                <a:schemeClr val="bg1"/>
              </a:solidFill>
            </a:endParaRPr>
          </a:p>
        </p:txBody>
      </p:sp>
      <p:sp>
        <p:nvSpPr>
          <p:cNvPr id="4" name="object 4"/>
          <p:cNvSpPr/>
          <p:nvPr/>
        </p:nvSpPr>
        <p:spPr>
          <a:xfrm>
            <a:off x="4004441" y="3802511"/>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Phase 3 goes pretty similarly</a:t>
            </a:r>
          </a:p>
          <a:p>
            <a:pPr marL="1028700" lvl="1" indent="-571500" algn="l" rtl="0">
              <a:lnSpc>
                <a:spcPct val="90000"/>
              </a:lnSpc>
              <a:spcBef>
                <a:spcPts val="2000"/>
              </a:spcBef>
              <a:buClr>
                <a:srgbClr val="A8D08C"/>
              </a:buClr>
              <a:buSzPts val="4000"/>
              <a:buFont typeface="Wingdings" pitchFamily="2" charset="2"/>
              <a:buChar char="Ø"/>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Let’s take a look at your worksheet</a:t>
            </a:r>
          </a:p>
          <a:p>
            <a:pPr marL="571500" indent="-571500" algn="l" rtl="0">
              <a:lnSpc>
                <a:spcPct val="90000"/>
              </a:lnSpc>
              <a:spcBef>
                <a:spcPts val="2000"/>
              </a:spcBef>
              <a:buClr>
                <a:srgbClr val="A8D08C"/>
              </a:buClr>
              <a:buSzPts val="4000"/>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Phase 4</a:t>
            </a:r>
          </a:p>
          <a:p>
            <a:pPr marL="1028700" lvl="1" indent="-571500" algn="l" rtl="0">
              <a:lnSpc>
                <a:spcPct val="90000"/>
              </a:lnSpc>
              <a:spcBef>
                <a:spcPts val="2000"/>
              </a:spcBef>
              <a:buClr>
                <a:srgbClr val="A8D08C"/>
              </a:buClr>
              <a:buSzPts val="4000"/>
              <a:buFont typeface="Wingdings" pitchFamily="2" charset="2"/>
              <a:buChar char="Ø"/>
            </a:pPr>
            <a:r>
              <a:rPr lang="en-US" sz="3200" dirty="0">
                <a:latin typeface="Lato" panose="020F0502020204030203" pitchFamily="34" charset="0"/>
                <a:ea typeface="Lato" panose="020F0502020204030203" pitchFamily="34" charset="0"/>
                <a:cs typeface="Lato" panose="020F0502020204030203" pitchFamily="34" charset="0"/>
              </a:rPr>
              <a:t>Movie of the whole thing to elicit any other disturbing parts</a:t>
            </a:r>
          </a:p>
          <a:p>
            <a:pPr marL="571500" indent="-571500" algn="l" rtl="0">
              <a:lnSpc>
                <a:spcPct val="90000"/>
              </a:lnSpc>
              <a:spcBef>
                <a:spcPts val="2000"/>
              </a:spcBef>
              <a:buClr>
                <a:srgbClr val="A8D08C"/>
              </a:buClr>
              <a:buSzPts val="4000"/>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If additional disturbing material arises, use EMD</a:t>
            </a:r>
          </a:p>
          <a:p>
            <a:pPr marL="1028700" lvl="1" indent="-571500" algn="l" rtl="0">
              <a:lnSpc>
                <a:spcPct val="90000"/>
              </a:lnSpc>
              <a:spcBef>
                <a:spcPts val="2000"/>
              </a:spcBef>
              <a:buClr>
                <a:srgbClr val="A8D08C"/>
              </a:buClr>
              <a:buSzPts val="4000"/>
              <a:buFont typeface="Arial" panose="020B0604020202020204" pitchFamily="34" charset="0"/>
              <a:buChar char="•"/>
            </a:pPr>
            <a:endParaRPr sz="22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55FDC08A-9B62-D6A2-22D8-5958E4F75FB9}"/>
              </a:ext>
            </a:extLst>
          </p:cNvPr>
          <p:cNvSpPr/>
          <p:nvPr/>
        </p:nvSpPr>
        <p:spPr>
          <a:xfrm>
            <a:off x="716686"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BE162D20-9D5F-F884-ED88-5164ADEFC097}"/>
              </a:ext>
            </a:extLst>
          </p:cNvPr>
          <p:cNvPicPr/>
          <p:nvPr/>
        </p:nvPicPr>
        <p:blipFill>
          <a:blip r:embed="rId3" cstate="print"/>
          <a:stretch>
            <a:fillRect/>
          </a:stretch>
        </p:blipFill>
        <p:spPr>
          <a:xfrm>
            <a:off x="1990430" y="9446775"/>
            <a:ext cx="1795239" cy="349962"/>
          </a:xfrm>
          <a:prstGeom prst="rect">
            <a:avLst/>
          </a:prstGeom>
        </p:spPr>
      </p:pic>
      <p:sp>
        <p:nvSpPr>
          <p:cNvPr id="8" name="object 10">
            <a:extLst>
              <a:ext uri="{FF2B5EF4-FFF2-40B4-BE49-F238E27FC236}">
                <a16:creationId xmlns:a16="http://schemas.microsoft.com/office/drawing/2014/main" id="{171EC8C1-BC80-ED19-E3E8-C75E7F912D8F}"/>
              </a:ext>
            </a:extLst>
          </p:cNvPr>
          <p:cNvSpPr/>
          <p:nvPr/>
        </p:nvSpPr>
        <p:spPr>
          <a:xfrm>
            <a:off x="238900"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A8757076-B8A1-F730-BA7E-40DFBE89DFBB}"/>
              </a:ext>
            </a:extLst>
          </p:cNvPr>
          <p:cNvSpPr/>
          <p:nvPr/>
        </p:nvSpPr>
        <p:spPr>
          <a:xfrm>
            <a:off x="392278"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484826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EMD (Review)</a:t>
            </a:r>
            <a:endParaRPr spc="-95" dirty="0">
              <a:solidFill>
                <a:schemeClr val="bg1"/>
              </a:solidFill>
            </a:endParaRPr>
          </a:p>
        </p:txBody>
      </p:sp>
      <p:sp>
        <p:nvSpPr>
          <p:cNvPr id="4" name="object 4"/>
          <p:cNvSpPr/>
          <p:nvPr/>
        </p:nvSpPr>
        <p:spPr>
          <a:xfrm>
            <a:off x="4191000"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5486400" y="3167540"/>
            <a:ext cx="11201400" cy="6135378"/>
          </a:xfrm>
          <a:prstGeom prst="rect">
            <a:avLst/>
          </a:prstGeom>
          <a:noFill/>
          <a:ln>
            <a:noFill/>
          </a:ln>
        </p:spPr>
        <p:txBody>
          <a:bodyPr spcFirstLastPara="1" wrap="square" lIns="91425" tIns="45700" rIns="91425" bIns="45700" anchor="t" anchorCtr="0">
            <a:noAutofit/>
          </a:bodyPr>
          <a:lstStyle/>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Review of EMD</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Stands for Eye Movement Desensitization</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The initial Shapiro Protocol from her walk</a:t>
            </a:r>
          </a:p>
          <a:p>
            <a:pPr lvl="1" algn="l" rtl="0">
              <a:lnSpc>
                <a:spcPct val="90000"/>
              </a:lnSpc>
              <a:spcBef>
                <a:spcPts val="2000"/>
              </a:spcBef>
              <a:buClr>
                <a:srgbClr val="A8D08C"/>
              </a:buClr>
              <a:buSzPts val="4000"/>
            </a:pPr>
            <a:endParaRPr lang="en-US" sz="3200" dirty="0">
              <a:solidFill>
                <a:schemeClr val="tx1"/>
              </a:solidFill>
            </a:endParaRP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Scan the event for a piece of it you feel like you can handle today.</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How disturbing is this piece right now, 0-10?</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Go with that?</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How disturbing is it now, 0-10?</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3200" dirty="0">
                <a:solidFill>
                  <a:schemeClr val="tx1"/>
                </a:solidFill>
              </a:rPr>
              <a:t>Continue until desensitized</a:t>
            </a:r>
          </a:p>
          <a:p>
            <a:pPr marL="1028700" lvl="1" indent="-571500" algn="l" rtl="0">
              <a:lnSpc>
                <a:spcPct val="90000"/>
              </a:lnSpc>
              <a:spcBef>
                <a:spcPts val="2000"/>
              </a:spcBef>
              <a:buClr>
                <a:srgbClr val="A8D08C"/>
              </a:buClr>
              <a:buSzPts val="4000"/>
              <a:buFont typeface="Arial" panose="020B0604020202020204" pitchFamily="34" charset="0"/>
              <a:buChar char="•"/>
            </a:pPr>
            <a:endParaRPr sz="36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D9B14323-72D6-D5B2-AE68-08AE5FDA1121}"/>
              </a:ext>
            </a:extLst>
          </p:cNvPr>
          <p:cNvSpPr/>
          <p:nvPr/>
        </p:nvSpPr>
        <p:spPr>
          <a:xfrm>
            <a:off x="732524"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8D544CD1-1858-5E15-FF52-ABB7F2FD0BF3}"/>
              </a:ext>
            </a:extLst>
          </p:cNvPr>
          <p:cNvPicPr/>
          <p:nvPr/>
        </p:nvPicPr>
        <p:blipFill>
          <a:blip r:embed="rId3" cstate="print"/>
          <a:stretch>
            <a:fillRect/>
          </a:stretch>
        </p:blipFill>
        <p:spPr>
          <a:xfrm>
            <a:off x="2006268" y="9446775"/>
            <a:ext cx="1795239" cy="349962"/>
          </a:xfrm>
          <a:prstGeom prst="rect">
            <a:avLst/>
          </a:prstGeom>
        </p:spPr>
      </p:pic>
      <p:sp>
        <p:nvSpPr>
          <p:cNvPr id="8" name="object 10">
            <a:extLst>
              <a:ext uri="{FF2B5EF4-FFF2-40B4-BE49-F238E27FC236}">
                <a16:creationId xmlns:a16="http://schemas.microsoft.com/office/drawing/2014/main" id="{DAB0DFA9-D5A6-3ACC-C3A7-9AD4F46887D6}"/>
              </a:ext>
            </a:extLst>
          </p:cNvPr>
          <p:cNvSpPr/>
          <p:nvPr/>
        </p:nvSpPr>
        <p:spPr>
          <a:xfrm>
            <a:off x="254738"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C9F20116-3109-AA1E-CF29-B784A844DBAF}"/>
              </a:ext>
            </a:extLst>
          </p:cNvPr>
          <p:cNvSpPr/>
          <p:nvPr/>
        </p:nvSpPr>
        <p:spPr>
          <a:xfrm>
            <a:off x="408116"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
        <p:nvSpPr>
          <p:cNvPr id="12" name="TextBox 11">
            <a:extLst>
              <a:ext uri="{FF2B5EF4-FFF2-40B4-BE49-F238E27FC236}">
                <a16:creationId xmlns:a16="http://schemas.microsoft.com/office/drawing/2014/main" id="{CFEFF539-1E8E-0042-5FAF-AB79E008D34D}"/>
              </a:ext>
            </a:extLst>
          </p:cNvPr>
          <p:cNvSpPr txBox="1"/>
          <p:nvPr/>
        </p:nvSpPr>
        <p:spPr>
          <a:xfrm>
            <a:off x="5556768" y="5442356"/>
            <a:ext cx="1580882" cy="584775"/>
          </a:xfrm>
          <a:prstGeom prst="rect">
            <a:avLst/>
          </a:prstGeom>
          <a:noFill/>
        </p:spPr>
        <p:txBody>
          <a:bodyPr wrap="none" rtlCol="0">
            <a:spAutoFit/>
          </a:bodyPr>
          <a:lstStyle/>
          <a:p>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Process</a:t>
            </a:r>
            <a:endParaRPr lang="en-US" sz="3200"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609901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572000" y="0"/>
            <a:ext cx="13715999" cy="10286999"/>
          </a:xfrm>
          <a:prstGeom prst="rect">
            <a:avLst/>
          </a:prstGeom>
        </p:spPr>
      </p:pic>
      <p:sp>
        <p:nvSpPr>
          <p:cNvPr id="6" name="object 6"/>
          <p:cNvSpPr/>
          <p:nvPr/>
        </p:nvSpPr>
        <p:spPr>
          <a:xfrm>
            <a:off x="4277191"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562600" y="3924300"/>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 EMD</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7" name="object 6">
            <a:extLst>
              <a:ext uri="{FF2B5EF4-FFF2-40B4-BE49-F238E27FC236}">
                <a16:creationId xmlns:a16="http://schemas.microsoft.com/office/drawing/2014/main" id="{4FB053CD-8264-15CF-44EC-8F292440E11B}"/>
              </a:ext>
            </a:extLst>
          </p:cNvPr>
          <p:cNvSpPr/>
          <p:nvPr/>
        </p:nvSpPr>
        <p:spPr>
          <a:xfrm>
            <a:off x="631256"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8" name="object 7">
            <a:extLst>
              <a:ext uri="{FF2B5EF4-FFF2-40B4-BE49-F238E27FC236}">
                <a16:creationId xmlns:a16="http://schemas.microsoft.com/office/drawing/2014/main" id="{4733FF25-C587-4CDD-BCF5-25BA4DA1823B}"/>
              </a:ext>
            </a:extLst>
          </p:cNvPr>
          <p:cNvPicPr/>
          <p:nvPr/>
        </p:nvPicPr>
        <p:blipFill>
          <a:blip r:embed="rId3" cstate="print"/>
          <a:stretch>
            <a:fillRect/>
          </a:stretch>
        </p:blipFill>
        <p:spPr>
          <a:xfrm>
            <a:off x="1905000" y="495300"/>
            <a:ext cx="1795239" cy="349962"/>
          </a:xfrm>
          <a:prstGeom prst="rect">
            <a:avLst/>
          </a:prstGeom>
        </p:spPr>
      </p:pic>
      <p:sp>
        <p:nvSpPr>
          <p:cNvPr id="9" name="object 10">
            <a:extLst>
              <a:ext uri="{FF2B5EF4-FFF2-40B4-BE49-F238E27FC236}">
                <a16:creationId xmlns:a16="http://schemas.microsoft.com/office/drawing/2014/main" id="{ADB152E3-F85D-3DBC-ADB1-AD8928E0A2FA}"/>
              </a:ext>
            </a:extLst>
          </p:cNvPr>
          <p:cNvSpPr/>
          <p:nvPr/>
        </p:nvSpPr>
        <p:spPr>
          <a:xfrm>
            <a:off x="153470"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0" name="object 11">
            <a:extLst>
              <a:ext uri="{FF2B5EF4-FFF2-40B4-BE49-F238E27FC236}">
                <a16:creationId xmlns:a16="http://schemas.microsoft.com/office/drawing/2014/main" id="{2724603E-C9C2-F862-31FE-E87B47F1483E}"/>
              </a:ext>
            </a:extLst>
          </p:cNvPr>
          <p:cNvSpPr/>
          <p:nvPr/>
        </p:nvSpPr>
        <p:spPr>
          <a:xfrm>
            <a:off x="306848"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978011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95800" y="0"/>
            <a:ext cx="13792199" cy="10286999"/>
          </a:xfrm>
          <a:prstGeom prst="rect">
            <a:avLst/>
          </a:prstGeom>
        </p:spPr>
      </p:pic>
      <p:sp>
        <p:nvSpPr>
          <p:cNvPr id="6" name="object 6"/>
          <p:cNvSpPr/>
          <p:nvPr/>
        </p:nvSpPr>
        <p:spPr>
          <a:xfrm>
            <a:off x="4198233" y="4053977"/>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715000" y="3848100"/>
            <a:ext cx="10852689" cy="966931"/>
          </a:xfrm>
          <a:prstGeom prst="rect">
            <a:avLst/>
          </a:prstGeom>
        </p:spPr>
        <p:txBody>
          <a:bodyPr vert="horz" wrap="square" lIns="0" tIns="12700" rIns="0" bIns="0" rtlCol="0">
            <a:spAutoFit/>
          </a:bodyPr>
          <a:lstStyle/>
          <a:p>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733CD4C8-CB5E-525B-656B-BB45BFA32EE6}"/>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C59EF5D3-9EF6-016D-0A78-7455934A15AD}"/>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5D54B7C8-60BD-07C0-C3DE-91B579B9D6A9}"/>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76F54B40-D9D0-2B45-FD15-1C2FF1723208}"/>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01215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334000" y="1104900"/>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 Process</a:t>
            </a:r>
            <a:endParaRPr spc="-95" dirty="0">
              <a:solidFill>
                <a:schemeClr val="bg1"/>
              </a:solidFill>
            </a:endParaRPr>
          </a:p>
        </p:txBody>
      </p:sp>
      <p:sp>
        <p:nvSpPr>
          <p:cNvPr id="4" name="object 4"/>
          <p:cNvSpPr/>
          <p:nvPr/>
        </p:nvSpPr>
        <p:spPr>
          <a:xfrm>
            <a:off x="4064429" y="3815649"/>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b="0" dirty="0">
                <a:solidFill>
                  <a:schemeClr val="tx1"/>
                </a:solidFill>
              </a:rPr>
              <a:t>Okay, okay, okay, back to future template.</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b="0" dirty="0">
                <a:solidFill>
                  <a:schemeClr val="tx1"/>
                </a:solidFill>
              </a:rPr>
              <a:t>Who remembers the process? </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b="0" dirty="0">
                <a:solidFill>
                  <a:schemeClr val="tx1"/>
                </a:solidFill>
              </a:rPr>
              <a:t>Once EMD is done on each disturbing instance, go to Phase 5. </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b="0" dirty="0">
                <a:solidFill>
                  <a:schemeClr val="tx1"/>
                </a:solidFill>
              </a:rPr>
              <a:t>Very similar to standard protocol. </a:t>
            </a:r>
          </a:p>
          <a:p>
            <a:pPr marL="1028700" lvl="1" indent="-571500" algn="l" rtl="0">
              <a:lnSpc>
                <a:spcPct val="90000"/>
              </a:lnSpc>
              <a:spcBef>
                <a:spcPts val="2000"/>
              </a:spcBef>
              <a:buClr>
                <a:srgbClr val="A8D08C"/>
              </a:buClr>
              <a:buSzPts val="4000"/>
              <a:buFont typeface="Arial" panose="020B0604020202020204" pitchFamily="34" charset="0"/>
              <a:buChar char="•"/>
            </a:pPr>
            <a:endParaRPr sz="22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92D5F713-AEE9-CB81-6346-597DB4FEA2F5}"/>
              </a:ext>
            </a:extLst>
          </p:cNvPr>
          <p:cNvSpPr/>
          <p:nvPr/>
        </p:nvSpPr>
        <p:spPr>
          <a:xfrm>
            <a:off x="766610"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5476ABFB-1DA2-3F93-2C83-2B33AF6AD5C1}"/>
              </a:ext>
            </a:extLst>
          </p:cNvPr>
          <p:cNvPicPr/>
          <p:nvPr/>
        </p:nvPicPr>
        <p:blipFill>
          <a:blip r:embed="rId3" cstate="print"/>
          <a:stretch>
            <a:fillRect/>
          </a:stretch>
        </p:blipFill>
        <p:spPr>
          <a:xfrm>
            <a:off x="2040354" y="9446775"/>
            <a:ext cx="1795239" cy="349962"/>
          </a:xfrm>
          <a:prstGeom prst="rect">
            <a:avLst/>
          </a:prstGeom>
        </p:spPr>
      </p:pic>
      <p:sp>
        <p:nvSpPr>
          <p:cNvPr id="8" name="object 10">
            <a:extLst>
              <a:ext uri="{FF2B5EF4-FFF2-40B4-BE49-F238E27FC236}">
                <a16:creationId xmlns:a16="http://schemas.microsoft.com/office/drawing/2014/main" id="{2AD74876-4C13-1681-C4E7-4A85F989E657}"/>
              </a:ext>
            </a:extLst>
          </p:cNvPr>
          <p:cNvSpPr/>
          <p:nvPr/>
        </p:nvSpPr>
        <p:spPr>
          <a:xfrm>
            <a:off x="288824"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AC1E2122-1203-DD5A-E2F4-A425B9EC8FFD}"/>
              </a:ext>
            </a:extLst>
          </p:cNvPr>
          <p:cNvSpPr/>
          <p:nvPr/>
        </p:nvSpPr>
        <p:spPr>
          <a:xfrm>
            <a:off x="442202"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713584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343400" y="0"/>
            <a:ext cx="13944599" cy="10286999"/>
          </a:xfrm>
          <a:prstGeom prst="rect">
            <a:avLst/>
          </a:prstGeom>
        </p:spPr>
      </p:pic>
      <p:sp>
        <p:nvSpPr>
          <p:cNvPr id="6" name="object 6"/>
          <p:cNvSpPr/>
          <p:nvPr/>
        </p:nvSpPr>
        <p:spPr>
          <a:xfrm>
            <a:off x="4038600"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102424" y="3963983"/>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 Future Template</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A36720B6-8BE1-59DD-A2D1-293E72E783A4}"/>
              </a:ext>
            </a:extLst>
          </p:cNvPr>
          <p:cNvSpPr/>
          <p:nvPr/>
        </p:nvSpPr>
        <p:spPr>
          <a:xfrm>
            <a:off x="515393"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B67D54E9-476E-A62B-6C20-7C29B4CD98C2}"/>
              </a:ext>
            </a:extLst>
          </p:cNvPr>
          <p:cNvPicPr/>
          <p:nvPr/>
        </p:nvPicPr>
        <p:blipFill>
          <a:blip r:embed="rId3" cstate="print"/>
          <a:stretch>
            <a:fillRect/>
          </a:stretch>
        </p:blipFill>
        <p:spPr>
          <a:xfrm>
            <a:off x="1789137" y="495300"/>
            <a:ext cx="1795239" cy="349962"/>
          </a:xfrm>
          <a:prstGeom prst="rect">
            <a:avLst/>
          </a:prstGeom>
        </p:spPr>
      </p:pic>
      <p:sp>
        <p:nvSpPr>
          <p:cNvPr id="7" name="object 10">
            <a:extLst>
              <a:ext uri="{FF2B5EF4-FFF2-40B4-BE49-F238E27FC236}">
                <a16:creationId xmlns:a16="http://schemas.microsoft.com/office/drawing/2014/main" id="{D230965B-F542-344E-2FBB-CFD830842749}"/>
              </a:ext>
            </a:extLst>
          </p:cNvPr>
          <p:cNvSpPr/>
          <p:nvPr/>
        </p:nvSpPr>
        <p:spPr>
          <a:xfrm>
            <a:off x="37607"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6B5B4BF1-4484-0E83-3E5E-53230E72A01F}"/>
              </a:ext>
            </a:extLst>
          </p:cNvPr>
          <p:cNvSpPr/>
          <p:nvPr/>
        </p:nvSpPr>
        <p:spPr>
          <a:xfrm>
            <a:off x="190985"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405326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267200" y="0"/>
            <a:ext cx="14020799" cy="10286999"/>
          </a:xfrm>
          <a:prstGeom prst="rect">
            <a:avLst/>
          </a:prstGeom>
        </p:spPr>
      </p:pic>
      <p:sp>
        <p:nvSpPr>
          <p:cNvPr id="6" name="object 6"/>
          <p:cNvSpPr/>
          <p:nvPr/>
        </p:nvSpPr>
        <p:spPr>
          <a:xfrm>
            <a:off x="3962400"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486400" y="3848100"/>
            <a:ext cx="10852689" cy="1028487"/>
          </a:xfrm>
          <a:prstGeom prst="rect">
            <a:avLst/>
          </a:prstGeom>
        </p:spPr>
        <p:txBody>
          <a:bodyPr vert="horz" wrap="square" lIns="0" tIns="12700" rIns="0" bIns="0" rtlCol="0">
            <a:spAutoFit/>
          </a:bodyPr>
          <a:lstStyle/>
          <a:p>
            <a:r>
              <a:rPr lang="en-US" sz="66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D5F9B63C-8D35-EDBB-FEE0-F6CF957924E0}"/>
              </a:ext>
            </a:extLst>
          </p:cNvPr>
          <p:cNvSpPr/>
          <p:nvPr/>
        </p:nvSpPr>
        <p:spPr>
          <a:xfrm>
            <a:off x="555056" y="4210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12ED0AEE-5059-1EFB-E2E8-64434F200767}"/>
              </a:ext>
            </a:extLst>
          </p:cNvPr>
          <p:cNvPicPr/>
          <p:nvPr/>
        </p:nvPicPr>
        <p:blipFill>
          <a:blip r:embed="rId3" cstate="print"/>
          <a:stretch>
            <a:fillRect/>
          </a:stretch>
        </p:blipFill>
        <p:spPr>
          <a:xfrm>
            <a:off x="1828800" y="419100"/>
            <a:ext cx="1795239" cy="349962"/>
          </a:xfrm>
          <a:prstGeom prst="rect">
            <a:avLst/>
          </a:prstGeom>
        </p:spPr>
      </p:pic>
      <p:sp>
        <p:nvSpPr>
          <p:cNvPr id="7" name="object 10">
            <a:extLst>
              <a:ext uri="{FF2B5EF4-FFF2-40B4-BE49-F238E27FC236}">
                <a16:creationId xmlns:a16="http://schemas.microsoft.com/office/drawing/2014/main" id="{EE21353F-C24D-2521-25B1-30F201B429C1}"/>
              </a:ext>
            </a:extLst>
          </p:cNvPr>
          <p:cNvSpPr/>
          <p:nvPr/>
        </p:nvSpPr>
        <p:spPr>
          <a:xfrm>
            <a:off x="77270" y="1260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C7829330-5705-456D-F9E5-B85D22F9A4F1}"/>
              </a:ext>
            </a:extLst>
          </p:cNvPr>
          <p:cNvSpPr/>
          <p:nvPr/>
        </p:nvSpPr>
        <p:spPr>
          <a:xfrm>
            <a:off x="230648" y="2752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887545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3505200" y="457455"/>
            <a:ext cx="11871827" cy="1982594"/>
          </a:xfrm>
          <a:prstGeom prst="rect">
            <a:avLst/>
          </a:prstGeom>
        </p:spPr>
        <p:txBody>
          <a:bodyPr vert="horz" wrap="square" lIns="0" tIns="12700" rIns="0" bIns="0" rtlCol="0">
            <a:spAutoFit/>
          </a:bodyPr>
          <a:lstStyle/>
          <a:p>
            <a:pPr marL="12700" algn="ctr">
              <a:lnSpc>
                <a:spcPct val="100000"/>
              </a:lnSpc>
              <a:spcBef>
                <a:spcPts val="100"/>
              </a:spcBef>
            </a:pPr>
            <a:r>
              <a:rPr lang="en-US" sz="6200" spc="-95" dirty="0">
                <a:solidFill>
                  <a:schemeClr val="bg1"/>
                </a:solidFill>
              </a:rPr>
              <a:t>Future Template Straight Out of Standard Protocol</a:t>
            </a:r>
            <a:endParaRPr sz="6200"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8F863CCE-5AE8-559A-EC9B-8A4703BFF5F5}"/>
              </a:ext>
            </a:extLst>
          </p:cNvPr>
          <p:cNvSpPr>
            <a:spLocks noGrp="1"/>
          </p:cNvSpPr>
          <p:nvPr>
            <p:ph type="body" idx="1"/>
          </p:nvPr>
        </p:nvSpPr>
        <p:spPr>
          <a:xfrm>
            <a:off x="5280227" y="3266103"/>
            <a:ext cx="10956925" cy="4431983"/>
          </a:xfrm>
        </p:spPr>
        <p:txBody>
          <a:bodyPr/>
          <a:lstStyle/>
          <a:p>
            <a:pPr marL="457200" indent="-457200">
              <a:buFont typeface="Arial" panose="020B0604020202020204" pitchFamily="34" charset="0"/>
              <a:buChar char="•"/>
            </a:pPr>
            <a:r>
              <a:rPr lang="en-US" b="0" dirty="0">
                <a:solidFill>
                  <a:schemeClr val="tx1"/>
                </a:solidFill>
              </a:rPr>
              <a:t>Hypothetical</a:t>
            </a:r>
          </a:p>
          <a:p>
            <a:pPr marL="457200" indent="-457200">
              <a:buFont typeface="Arial" panose="020B0604020202020204" pitchFamily="34" charset="0"/>
              <a:buChar char="•"/>
            </a:pPr>
            <a:r>
              <a:rPr lang="en-US" b="0" dirty="0">
                <a:solidFill>
                  <a:schemeClr val="tx1"/>
                </a:solidFill>
              </a:rPr>
              <a:t>Client finishes a target from a car crash</a:t>
            </a:r>
          </a:p>
          <a:p>
            <a:pPr marL="457200" indent="-457200">
              <a:buFont typeface="Arial" panose="020B0604020202020204" pitchFamily="34" charset="0"/>
              <a:buChar char="•"/>
            </a:pPr>
            <a:r>
              <a:rPr lang="en-US" b="0" dirty="0">
                <a:solidFill>
                  <a:schemeClr val="tx1"/>
                </a:solidFill>
              </a:rPr>
              <a:t>You finish the body scan; it’s clear. You still have 20 minutes left.</a:t>
            </a:r>
          </a:p>
          <a:p>
            <a:pPr marL="457200" indent="-457200">
              <a:buFont typeface="Arial" panose="020B0604020202020204" pitchFamily="34" charset="0"/>
              <a:buChar char="•"/>
            </a:pPr>
            <a:r>
              <a:rPr lang="en-US" b="0" dirty="0">
                <a:solidFill>
                  <a:schemeClr val="tx1"/>
                </a:solidFill>
              </a:rPr>
              <a:t>AMAZING!</a:t>
            </a:r>
          </a:p>
          <a:p>
            <a:pPr marL="457200" indent="-457200">
              <a:buFont typeface="Arial" panose="020B0604020202020204" pitchFamily="34" charset="0"/>
              <a:buChar char="•"/>
            </a:pPr>
            <a:r>
              <a:rPr lang="en-US" b="0" dirty="0">
                <a:solidFill>
                  <a:schemeClr val="tx1"/>
                </a:solidFill>
              </a:rPr>
              <a:t>You may ask the client, “Wow, you did a lot of work today. I wonder, what is something you can do differently now that you couldn’t do before processing this?”.</a:t>
            </a:r>
          </a:p>
          <a:p>
            <a:pPr marL="457200" indent="-457200">
              <a:buFont typeface="Arial" panose="020B0604020202020204" pitchFamily="34" charset="0"/>
              <a:buChar char="•"/>
            </a:pPr>
            <a:r>
              <a:rPr lang="en-US" b="0" dirty="0">
                <a:solidFill>
                  <a:schemeClr val="tx1"/>
                </a:solidFill>
              </a:rPr>
              <a:t>Provide brief future template. </a:t>
            </a:r>
          </a:p>
        </p:txBody>
      </p:sp>
      <p:sp>
        <p:nvSpPr>
          <p:cNvPr id="5" name="object 6">
            <a:extLst>
              <a:ext uri="{FF2B5EF4-FFF2-40B4-BE49-F238E27FC236}">
                <a16:creationId xmlns:a16="http://schemas.microsoft.com/office/drawing/2014/main" id="{E10AA1D5-5715-D351-EC9A-B7C11EF82DA4}"/>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841B5FF4-8728-0718-EE93-14FED07AAAE3}"/>
              </a:ext>
            </a:extLst>
          </p:cNvPr>
          <p:cNvPicPr/>
          <p:nvPr/>
        </p:nvPicPr>
        <p:blipFill>
          <a:blip r:embed="rId2" cstate="print"/>
          <a:stretch>
            <a:fillRect/>
          </a:stretch>
        </p:blipFill>
        <p:spPr>
          <a:xfrm>
            <a:off x="16163855" y="9537122"/>
            <a:ext cx="1795239" cy="349962"/>
          </a:xfrm>
          <a:prstGeom prst="rect">
            <a:avLst/>
          </a:prstGeom>
        </p:spPr>
      </p:pic>
      <p:sp>
        <p:nvSpPr>
          <p:cNvPr id="8" name="object 10">
            <a:extLst>
              <a:ext uri="{FF2B5EF4-FFF2-40B4-BE49-F238E27FC236}">
                <a16:creationId xmlns:a16="http://schemas.microsoft.com/office/drawing/2014/main" id="{A1A6A400-8761-AE2D-E62E-169108496145}"/>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E1D9AEBC-8B65-2146-12F8-EDD2CD4F5C60}"/>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118063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1"/>
            <a:ext cx="1983739" cy="10287000"/>
            <a:chOff x="0" y="1"/>
            <a:chExt cx="1983739" cy="10287000"/>
          </a:xfrm>
        </p:grpSpPr>
        <p:sp>
          <p:nvSpPr>
            <p:cNvPr id="3" name="object 3"/>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4" name="object 4"/>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9" name="object 9"/>
          <p:cNvSpPr/>
          <p:nvPr/>
        </p:nvSpPr>
        <p:spPr>
          <a:xfrm>
            <a:off x="4483088" y="406930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0" name="object 10"/>
          <p:cNvSpPr/>
          <p:nvPr/>
        </p:nvSpPr>
        <p:spPr>
          <a:xfrm>
            <a:off x="4495800" y="4821782"/>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1" name="object 11"/>
          <p:cNvSpPr/>
          <p:nvPr/>
        </p:nvSpPr>
        <p:spPr>
          <a:xfrm>
            <a:off x="4483087" y="577679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2" name="object 12"/>
          <p:cNvSpPr/>
          <p:nvPr/>
        </p:nvSpPr>
        <p:spPr>
          <a:xfrm>
            <a:off x="4483086" y="6595271"/>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3" name="object 13"/>
          <p:cNvSpPr txBox="1">
            <a:spLocks noGrp="1"/>
          </p:cNvSpPr>
          <p:nvPr>
            <p:ph type="title"/>
          </p:nvPr>
        </p:nvSpPr>
        <p:spPr>
          <a:xfrm>
            <a:off x="3930110" y="1433117"/>
            <a:ext cx="9557289" cy="997709"/>
          </a:xfrm>
          <a:prstGeom prst="rect">
            <a:avLst/>
          </a:prstGeom>
        </p:spPr>
        <p:txBody>
          <a:bodyPr vert="horz" wrap="square" lIns="0" tIns="12700" rIns="0" bIns="0" rtlCol="0">
            <a:spAutoFit/>
          </a:bodyPr>
          <a:lstStyle/>
          <a:p>
            <a:pPr marL="12700">
              <a:lnSpc>
                <a:spcPct val="100000"/>
              </a:lnSpc>
              <a:spcBef>
                <a:spcPts val="100"/>
              </a:spcBef>
            </a:pPr>
            <a:r>
              <a:rPr lang="en-US" spc="-105" dirty="0"/>
              <a:t>SCHEDULE FOR TODAY</a:t>
            </a:r>
            <a:endParaRPr spc="-110" dirty="0"/>
          </a:p>
        </p:txBody>
      </p:sp>
      <p:sp>
        <p:nvSpPr>
          <p:cNvPr id="6" name="TextBox 5">
            <a:extLst>
              <a:ext uri="{FF2B5EF4-FFF2-40B4-BE49-F238E27FC236}">
                <a16:creationId xmlns:a16="http://schemas.microsoft.com/office/drawing/2014/main" id="{8543FB1A-68A6-6587-7579-9449E42169F5}"/>
              </a:ext>
            </a:extLst>
          </p:cNvPr>
          <p:cNvSpPr txBox="1"/>
          <p:nvPr/>
        </p:nvSpPr>
        <p:spPr>
          <a:xfrm>
            <a:off x="4483086" y="2443945"/>
            <a:ext cx="12002487" cy="6847580"/>
          </a:xfrm>
          <a:prstGeom prst="rect">
            <a:avLst/>
          </a:prstGeom>
          <a:noFill/>
        </p:spPr>
        <p:txBody>
          <a:bodyPr wrap="square" rtlCol="0">
            <a:spAutoFit/>
          </a:bodyPr>
          <a:lstStyle/>
          <a:p>
            <a:pPr algn="ctr">
              <a:lnSpc>
                <a:spcPct val="200000"/>
              </a:lnSpc>
            </a:pPr>
            <a:endParaRPr lang="en-US" sz="2800" dirty="0">
              <a:latin typeface="Lato Medium" panose="020F0502020204030203" pitchFamily="34" charset="0"/>
              <a:ea typeface="Lato Medium" panose="020F0502020204030203" pitchFamily="34" charset="0"/>
              <a:cs typeface="Lato Medium" panose="020F0502020204030203" pitchFamily="34" charset="0"/>
            </a:endParaRP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8:30 am -10:30 am, Review how it’s been going</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10:30 am -10:45 am,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10:45 am -12:15 pm, Future template</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12:15 pm -12:45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12:45 pm - 2:15 pm, Interweaves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2:15 pm - 2:30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 2:30 pm – 5:30 pm, Getting unstuck</a:t>
            </a:r>
          </a:p>
        </p:txBody>
      </p:sp>
      <p:sp>
        <p:nvSpPr>
          <p:cNvPr id="14" name="object 8">
            <a:extLst>
              <a:ext uri="{FF2B5EF4-FFF2-40B4-BE49-F238E27FC236}">
                <a16:creationId xmlns:a16="http://schemas.microsoft.com/office/drawing/2014/main" id="{33C5BACC-F698-0002-DCE6-376F29178CD2}"/>
              </a:ext>
            </a:extLst>
          </p:cNvPr>
          <p:cNvSpPr/>
          <p:nvPr/>
        </p:nvSpPr>
        <p:spPr>
          <a:xfrm>
            <a:off x="4511565" y="8327873"/>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5" name="object 8">
            <a:extLst>
              <a:ext uri="{FF2B5EF4-FFF2-40B4-BE49-F238E27FC236}">
                <a16:creationId xmlns:a16="http://schemas.microsoft.com/office/drawing/2014/main" id="{AC3FAF66-C8AE-116C-5A6A-961D18613A0E}"/>
              </a:ext>
            </a:extLst>
          </p:cNvPr>
          <p:cNvSpPr/>
          <p:nvPr/>
        </p:nvSpPr>
        <p:spPr>
          <a:xfrm>
            <a:off x="4537841" y="923570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6" name="object 8">
            <a:extLst>
              <a:ext uri="{FF2B5EF4-FFF2-40B4-BE49-F238E27FC236}">
                <a16:creationId xmlns:a16="http://schemas.microsoft.com/office/drawing/2014/main" id="{4DB1AE59-118C-8F83-47F0-188D6F7EB2A4}"/>
              </a:ext>
            </a:extLst>
          </p:cNvPr>
          <p:cNvSpPr/>
          <p:nvPr/>
        </p:nvSpPr>
        <p:spPr>
          <a:xfrm>
            <a:off x="4511565" y="742003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5" name="object 6">
            <a:extLst>
              <a:ext uri="{FF2B5EF4-FFF2-40B4-BE49-F238E27FC236}">
                <a16:creationId xmlns:a16="http://schemas.microsoft.com/office/drawing/2014/main" id="{E36DDB47-4615-B53C-BCBB-959D83DE47CC}"/>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09C9BF8D-85D1-9C93-0419-63C93995A182}"/>
              </a:ext>
            </a:extLst>
          </p:cNvPr>
          <p:cNvPicPr/>
          <p:nvPr/>
        </p:nvPicPr>
        <p:blipFill>
          <a:blip r:embed="rId2" cstate="print"/>
          <a:stretch>
            <a:fillRect/>
          </a:stretch>
        </p:blipFill>
        <p:spPr>
          <a:xfrm>
            <a:off x="16163855" y="9537122"/>
            <a:ext cx="1795239" cy="349962"/>
          </a:xfrm>
          <a:prstGeom prst="rect">
            <a:avLst/>
          </a:prstGeom>
        </p:spPr>
      </p:pic>
      <p:sp>
        <p:nvSpPr>
          <p:cNvPr id="8" name="object 10">
            <a:extLst>
              <a:ext uri="{FF2B5EF4-FFF2-40B4-BE49-F238E27FC236}">
                <a16:creationId xmlns:a16="http://schemas.microsoft.com/office/drawing/2014/main" id="{BAF8D965-3FFD-0AA1-4808-513917F02D94}"/>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7" name="object 11">
            <a:extLst>
              <a:ext uri="{FF2B5EF4-FFF2-40B4-BE49-F238E27FC236}">
                <a16:creationId xmlns:a16="http://schemas.microsoft.com/office/drawing/2014/main" id="{19473D47-E08F-4537-5EEC-E84D692749E1}"/>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709284" y="0"/>
            <a:ext cx="13578715" cy="10286999"/>
          </a:xfrm>
          <a:prstGeom prst="rect">
            <a:avLst/>
          </a:prstGeom>
        </p:spPr>
      </p:pic>
      <p:sp>
        <p:nvSpPr>
          <p:cNvPr id="6" name="object 6"/>
          <p:cNvSpPr/>
          <p:nvPr/>
        </p:nvSpPr>
        <p:spPr>
          <a:xfrm>
            <a:off x="4404484"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486400" y="3939873"/>
            <a:ext cx="10852689" cy="1921039"/>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 Standard Protocol and Future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T</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emplate</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C76BEEBE-41FB-F0E0-8D12-7045F2C1746A}"/>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E7815136-07F7-2C97-2555-77BF529EFC3D}"/>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D9E09501-38BD-8BF8-724C-6A27F90EC8B6}"/>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229818B3-0DC2-CA31-1A5D-94D84C6473E8}"/>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581305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114800" y="0"/>
            <a:ext cx="14173199" cy="10286999"/>
          </a:xfrm>
          <a:prstGeom prst="rect">
            <a:avLst/>
          </a:prstGeom>
        </p:spPr>
      </p:pic>
      <p:sp>
        <p:nvSpPr>
          <p:cNvPr id="6" name="object 6"/>
          <p:cNvSpPr/>
          <p:nvPr/>
        </p:nvSpPr>
        <p:spPr>
          <a:xfrm>
            <a:off x="3810000"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4709284" y="4061806"/>
            <a:ext cx="10852689" cy="966931"/>
          </a:xfrm>
          <a:prstGeom prst="rect">
            <a:avLst/>
          </a:prstGeom>
        </p:spPr>
        <p:txBody>
          <a:bodyPr vert="horz" wrap="square" lIns="0" tIns="12700" rIns="0" bIns="0" rtlCol="0">
            <a:spAutoFit/>
          </a:bodyPr>
          <a:lstStyle/>
          <a:p>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D6B1AAEF-F68E-6580-40B2-E827711F1734}"/>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4AAC8A7A-A56F-CE7E-B4A7-55428A6E7F63}"/>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A5ED8E87-3E33-F98B-AE8C-B674494A6711}"/>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6EA6DDA7-D3B3-A336-B00E-AC24DE977B07}"/>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882250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267200" y="0"/>
            <a:ext cx="14020799" cy="10286999"/>
          </a:xfrm>
          <a:prstGeom prst="rect">
            <a:avLst/>
          </a:prstGeom>
        </p:spPr>
      </p:pic>
      <p:sp>
        <p:nvSpPr>
          <p:cNvPr id="6" name="object 6"/>
          <p:cNvSpPr/>
          <p:nvPr/>
        </p:nvSpPr>
        <p:spPr>
          <a:xfrm>
            <a:off x="3975023"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410200" y="3771900"/>
            <a:ext cx="10852689" cy="1028487"/>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Interweaves</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937F3FDE-AEC4-8CF1-F5F5-FE8B21B800CF}"/>
              </a:ext>
            </a:extLst>
          </p:cNvPr>
          <p:cNvSpPr/>
          <p:nvPr/>
        </p:nvSpPr>
        <p:spPr>
          <a:xfrm>
            <a:off x="709515" y="5734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12F3B151-30D6-59EF-1CDD-27759E9C48FA}"/>
              </a:ext>
            </a:extLst>
          </p:cNvPr>
          <p:cNvPicPr/>
          <p:nvPr/>
        </p:nvPicPr>
        <p:blipFill>
          <a:blip r:embed="rId3" cstate="print"/>
          <a:stretch>
            <a:fillRect/>
          </a:stretch>
        </p:blipFill>
        <p:spPr>
          <a:xfrm>
            <a:off x="1983259" y="571500"/>
            <a:ext cx="1795239" cy="349962"/>
          </a:xfrm>
          <a:prstGeom prst="rect">
            <a:avLst/>
          </a:prstGeom>
        </p:spPr>
      </p:pic>
      <p:sp>
        <p:nvSpPr>
          <p:cNvPr id="7" name="object 10">
            <a:extLst>
              <a:ext uri="{FF2B5EF4-FFF2-40B4-BE49-F238E27FC236}">
                <a16:creationId xmlns:a16="http://schemas.microsoft.com/office/drawing/2014/main" id="{79C4BDF2-15AD-6E4B-D052-9F77D709A182}"/>
              </a:ext>
            </a:extLst>
          </p:cNvPr>
          <p:cNvSpPr/>
          <p:nvPr/>
        </p:nvSpPr>
        <p:spPr>
          <a:xfrm>
            <a:off x="231729" y="2784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7ADD46A2-88D2-3668-4716-689EC5EA2965}"/>
              </a:ext>
            </a:extLst>
          </p:cNvPr>
          <p:cNvSpPr/>
          <p:nvPr/>
        </p:nvSpPr>
        <p:spPr>
          <a:xfrm>
            <a:off x="385107" y="4276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11717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95" dirty="0">
                <a:solidFill>
                  <a:schemeClr val="bg1"/>
                </a:solidFill>
              </a:rPr>
              <a:t>Interweaves </a:t>
            </a:r>
            <a:endParaRPr spc="-95" dirty="0">
              <a:solidFill>
                <a:schemeClr val="bg1"/>
              </a:solidFill>
            </a:endParaRPr>
          </a:p>
        </p:txBody>
      </p:sp>
      <p:sp>
        <p:nvSpPr>
          <p:cNvPr id="4" name="object 4"/>
          <p:cNvSpPr/>
          <p:nvPr/>
        </p:nvSpPr>
        <p:spPr>
          <a:xfrm>
            <a:off x="1752600"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687562BA-6D74-2EBC-6E46-439DDDA3CF2E}"/>
              </a:ext>
            </a:extLst>
          </p:cNvPr>
          <p:cNvSpPr>
            <a:spLocks noGrp="1"/>
          </p:cNvSpPr>
          <p:nvPr>
            <p:ph type="body" idx="1"/>
          </p:nvPr>
        </p:nvSpPr>
        <p:spPr>
          <a:xfrm>
            <a:off x="3152632" y="3103245"/>
            <a:ext cx="13474238" cy="7879080"/>
          </a:xfrm>
        </p:spPr>
        <p:txBody>
          <a:bodyPr/>
          <a:lstStyle/>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Remember the importance of staying out of the way. </a:t>
            </a:r>
          </a:p>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The client’s brain is the expert! </a:t>
            </a:r>
          </a:p>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When to use</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Looping</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Lack of information</a:t>
            </a:r>
          </a:p>
          <a:p>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AIP model</a:t>
            </a:r>
          </a:p>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But what if they are stuck?</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Cognitive interweaves</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Somatic interweaves</a:t>
            </a:r>
          </a:p>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Example of cognitive interweave</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“Do you know any children that age?”</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“Try pushing through that wall”</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In my opinion, the best cognitive interweaves are the client’s own words</a:t>
            </a:r>
          </a:p>
          <a:p>
            <a:pPr marL="457200" indent="-457200">
              <a:buFont typeface="Arial" panose="020B0604020202020204" pitchFamily="34" charset="0"/>
              <a:buChar char="•"/>
            </a:pPr>
            <a:r>
              <a:rPr lang="en-US" sz="3000" b="0" dirty="0">
                <a:solidFill>
                  <a:schemeClr val="tx1"/>
                </a:solidFill>
                <a:latin typeface="Lato" panose="020F0502020204030203" pitchFamily="34" charset="0"/>
                <a:ea typeface="Lato" panose="020F0502020204030203" pitchFamily="34" charset="0"/>
                <a:cs typeface="Lato" panose="020F0502020204030203" pitchFamily="34" charset="0"/>
              </a:rPr>
              <a:t>Example of Somatic interweave</a:t>
            </a:r>
          </a:p>
          <a:p>
            <a:pPr marL="914400" lvl="1" indent="-457200">
              <a:buFont typeface="Wingdings" pitchFamily="2" charset="2"/>
              <a:buChar char="Ø"/>
            </a:pPr>
            <a:r>
              <a:rPr lang="en-US" sz="3000" dirty="0">
                <a:solidFill>
                  <a:schemeClr val="tx1"/>
                </a:solidFill>
                <a:latin typeface="Lato" panose="020F0502020204030203" pitchFamily="34" charset="0"/>
                <a:ea typeface="Lato" panose="020F0502020204030203" pitchFamily="34" charset="0"/>
                <a:cs typeface="Lato" panose="020F0502020204030203" pitchFamily="34" charset="0"/>
              </a:rPr>
              <a:t>“Focus on that”</a:t>
            </a:r>
          </a:p>
          <a:p>
            <a:pPr marL="457200" indent="-457200">
              <a:buFont typeface="Arial" panose="020B0604020202020204" pitchFamily="34" charset="0"/>
              <a:buChar char="•"/>
            </a:pPr>
            <a:endParaRPr lang="en-US" dirty="0">
              <a:solidFill>
                <a:schemeClr val="tx1"/>
              </a:solidFill>
            </a:endParaRPr>
          </a:p>
        </p:txBody>
      </p:sp>
      <p:sp>
        <p:nvSpPr>
          <p:cNvPr id="5" name="object 6">
            <a:extLst>
              <a:ext uri="{FF2B5EF4-FFF2-40B4-BE49-F238E27FC236}">
                <a16:creationId xmlns:a16="http://schemas.microsoft.com/office/drawing/2014/main" id="{0BE22357-76FD-08F2-9031-6723498DBD1C}"/>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0C8840B1-79B5-9ACA-12A8-E051071890FB}"/>
              </a:ext>
            </a:extLst>
          </p:cNvPr>
          <p:cNvPicPr/>
          <p:nvPr/>
        </p:nvPicPr>
        <p:blipFill>
          <a:blip r:embed="rId2" cstate="print"/>
          <a:stretch>
            <a:fillRect/>
          </a:stretch>
        </p:blipFill>
        <p:spPr>
          <a:xfrm>
            <a:off x="16163855" y="9537122"/>
            <a:ext cx="1795239" cy="349962"/>
          </a:xfrm>
          <a:prstGeom prst="rect">
            <a:avLst/>
          </a:prstGeom>
        </p:spPr>
      </p:pic>
      <p:sp>
        <p:nvSpPr>
          <p:cNvPr id="8" name="object 10">
            <a:extLst>
              <a:ext uri="{FF2B5EF4-FFF2-40B4-BE49-F238E27FC236}">
                <a16:creationId xmlns:a16="http://schemas.microsoft.com/office/drawing/2014/main" id="{D1F07796-FAAA-E233-5D26-B88C45851DD0}"/>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8406AEDD-99C9-829D-4248-B467F7D93FBB}"/>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56155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709284" y="0"/>
            <a:ext cx="13578715" cy="10286999"/>
          </a:xfrm>
          <a:prstGeom prst="rect">
            <a:avLst/>
          </a:prstGeom>
        </p:spPr>
      </p:pic>
      <p:sp>
        <p:nvSpPr>
          <p:cNvPr id="6" name="object 6"/>
          <p:cNvSpPr/>
          <p:nvPr/>
        </p:nvSpPr>
        <p:spPr>
          <a:xfrm>
            <a:off x="4404484"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821217" y="3939873"/>
            <a:ext cx="10852689" cy="1028487"/>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Questions?</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919E4B7D-2D27-D020-2D0C-D69FE43D4FC5}"/>
              </a:ext>
            </a:extLst>
          </p:cNvPr>
          <p:cNvSpPr/>
          <p:nvPr/>
        </p:nvSpPr>
        <p:spPr>
          <a:xfrm>
            <a:off x="709515" y="5734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497B1D67-1F52-CC2F-5E05-20D48EDE93B1}"/>
              </a:ext>
            </a:extLst>
          </p:cNvPr>
          <p:cNvPicPr/>
          <p:nvPr/>
        </p:nvPicPr>
        <p:blipFill>
          <a:blip r:embed="rId3" cstate="print"/>
          <a:stretch>
            <a:fillRect/>
          </a:stretch>
        </p:blipFill>
        <p:spPr>
          <a:xfrm>
            <a:off x="1983259" y="571500"/>
            <a:ext cx="1795239" cy="349962"/>
          </a:xfrm>
          <a:prstGeom prst="rect">
            <a:avLst/>
          </a:prstGeom>
        </p:spPr>
      </p:pic>
      <p:sp>
        <p:nvSpPr>
          <p:cNvPr id="7" name="object 10">
            <a:extLst>
              <a:ext uri="{FF2B5EF4-FFF2-40B4-BE49-F238E27FC236}">
                <a16:creationId xmlns:a16="http://schemas.microsoft.com/office/drawing/2014/main" id="{46C53716-857A-F71C-953F-BA476C9DDEC5}"/>
              </a:ext>
            </a:extLst>
          </p:cNvPr>
          <p:cNvSpPr/>
          <p:nvPr/>
        </p:nvSpPr>
        <p:spPr>
          <a:xfrm>
            <a:off x="231729" y="2784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0B2EF889-7B48-256E-A491-BA1C868B6D0B}"/>
              </a:ext>
            </a:extLst>
          </p:cNvPr>
          <p:cNvSpPr/>
          <p:nvPr/>
        </p:nvSpPr>
        <p:spPr>
          <a:xfrm>
            <a:off x="385107" y="4276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34016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038600" y="0"/>
            <a:ext cx="14249399" cy="10286999"/>
          </a:xfrm>
          <a:prstGeom prst="rect">
            <a:avLst/>
          </a:prstGeom>
        </p:spPr>
      </p:pic>
      <p:sp>
        <p:nvSpPr>
          <p:cNvPr id="6" name="object 6"/>
          <p:cNvSpPr/>
          <p:nvPr/>
        </p:nvSpPr>
        <p:spPr>
          <a:xfrm>
            <a:off x="3733800"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4709284" y="4061806"/>
            <a:ext cx="10852689" cy="1921039"/>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Use as few interweaves as possible! None, if possible. </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EA99EA62-C243-EA55-C8CD-49B0DAA07460}"/>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5A19C6FD-20A3-04BF-0180-1CC15E77BEFC}"/>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8656AB9F-9551-F255-F93B-48F1C9978AA4}"/>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FBC5AC4A-DA9B-C55B-AF69-7C2E97CC65EB}"/>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050568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19600" y="0"/>
            <a:ext cx="13868399" cy="10286999"/>
          </a:xfrm>
          <a:prstGeom prst="rect">
            <a:avLst/>
          </a:prstGeom>
        </p:spPr>
      </p:pic>
      <p:sp>
        <p:nvSpPr>
          <p:cNvPr id="6" name="object 6"/>
          <p:cNvSpPr/>
          <p:nvPr/>
        </p:nvSpPr>
        <p:spPr>
          <a:xfrm>
            <a:off x="4114800"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334000" y="3952399"/>
            <a:ext cx="10852689" cy="1028487"/>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More Practice!</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3CBC872A-812F-61EB-C507-F427472F408E}"/>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EB2F091B-FA09-E249-F5C7-2A6D18066B95}"/>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892D77F1-29D7-B106-5225-6A30919E2F9B}"/>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FC71D0A6-D7C5-8065-2996-8ED171328ACF}"/>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439811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19600" y="0"/>
            <a:ext cx="13868399" cy="10286999"/>
          </a:xfrm>
          <a:prstGeom prst="rect">
            <a:avLst/>
          </a:prstGeom>
        </p:spPr>
      </p:pic>
      <p:sp>
        <p:nvSpPr>
          <p:cNvPr id="6" name="object 6"/>
          <p:cNvSpPr/>
          <p:nvPr/>
        </p:nvSpPr>
        <p:spPr>
          <a:xfrm>
            <a:off x="4107242"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927454" y="3771900"/>
            <a:ext cx="10852689" cy="1028487"/>
          </a:xfrm>
          <a:prstGeom prst="rect">
            <a:avLst/>
          </a:prstGeom>
        </p:spPr>
        <p:txBody>
          <a:bodyPr vert="horz" wrap="square" lIns="0" tIns="12700" rIns="0" bIns="0" rtlCol="0">
            <a:spAutoFit/>
          </a:bodyPr>
          <a:lstStyle/>
          <a:p>
            <a:r>
              <a:rPr lang="en-US" sz="66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66DB350A-1708-2182-D600-F652F33F378B}"/>
              </a:ext>
            </a:extLst>
          </p:cNvPr>
          <p:cNvSpPr/>
          <p:nvPr/>
        </p:nvSpPr>
        <p:spPr>
          <a:xfrm>
            <a:off x="709515" y="5734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D727B3E5-566A-2318-71EB-0186BFF0203D}"/>
              </a:ext>
            </a:extLst>
          </p:cNvPr>
          <p:cNvPicPr/>
          <p:nvPr/>
        </p:nvPicPr>
        <p:blipFill>
          <a:blip r:embed="rId3" cstate="print"/>
          <a:stretch>
            <a:fillRect/>
          </a:stretch>
        </p:blipFill>
        <p:spPr>
          <a:xfrm>
            <a:off x="1983259" y="571500"/>
            <a:ext cx="1795239" cy="349962"/>
          </a:xfrm>
          <a:prstGeom prst="rect">
            <a:avLst/>
          </a:prstGeom>
        </p:spPr>
      </p:pic>
      <p:sp>
        <p:nvSpPr>
          <p:cNvPr id="7" name="object 10">
            <a:extLst>
              <a:ext uri="{FF2B5EF4-FFF2-40B4-BE49-F238E27FC236}">
                <a16:creationId xmlns:a16="http://schemas.microsoft.com/office/drawing/2014/main" id="{3C990D3B-5CD3-34B4-C674-B5421EAF7099}"/>
              </a:ext>
            </a:extLst>
          </p:cNvPr>
          <p:cNvSpPr/>
          <p:nvPr/>
        </p:nvSpPr>
        <p:spPr>
          <a:xfrm>
            <a:off x="231729" y="2784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636EA3B1-53F2-5157-3942-FDA4250A4CE6}"/>
              </a:ext>
            </a:extLst>
          </p:cNvPr>
          <p:cNvSpPr/>
          <p:nvPr/>
        </p:nvSpPr>
        <p:spPr>
          <a:xfrm>
            <a:off x="385107" y="4276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985152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 y="-185057"/>
            <a:ext cx="18287999" cy="10477500"/>
          </a:xfrm>
          <a:prstGeom prst="rect">
            <a:avLst/>
          </a:prstGeom>
        </p:spPr>
      </p:pic>
      <p:sp>
        <p:nvSpPr>
          <p:cNvPr id="3" name="object 3"/>
          <p:cNvSpPr txBox="1">
            <a:spLocks noGrp="1"/>
          </p:cNvSpPr>
          <p:nvPr>
            <p:ph type="title"/>
          </p:nvPr>
        </p:nvSpPr>
        <p:spPr>
          <a:xfrm>
            <a:off x="4901734" y="3870143"/>
            <a:ext cx="10166889" cy="997709"/>
          </a:xfrm>
          <a:prstGeom prst="rect">
            <a:avLst/>
          </a:prstGeom>
        </p:spPr>
        <p:txBody>
          <a:bodyPr vert="horz" wrap="square" lIns="0" tIns="12700" rIns="0" bIns="0" rtlCol="0">
            <a:spAutoFit/>
          </a:bodyPr>
          <a:lstStyle/>
          <a:p>
            <a:pPr marL="12700">
              <a:lnSpc>
                <a:spcPct val="100000"/>
              </a:lnSpc>
              <a:spcBef>
                <a:spcPts val="100"/>
              </a:spcBef>
            </a:pPr>
            <a:r>
              <a:rPr lang="en-US" spc="-10" dirty="0"/>
              <a:t>See you tomorrow!</a:t>
            </a:r>
            <a:endParaRPr spc="-10" dirty="0"/>
          </a:p>
        </p:txBody>
      </p:sp>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01A0C6"/>
          </a:solidFill>
        </p:spPr>
        <p:txBody>
          <a:bodyPr wrap="square" lIns="0" tIns="0" rIns="0" bIns="0" rtlCol="0"/>
          <a:lstStyle/>
          <a:p>
            <a:endParaRPr/>
          </a:p>
        </p:txBody>
      </p:sp>
      <p:sp>
        <p:nvSpPr>
          <p:cNvPr id="4" name="object 6">
            <a:extLst>
              <a:ext uri="{FF2B5EF4-FFF2-40B4-BE49-F238E27FC236}">
                <a16:creationId xmlns:a16="http://schemas.microsoft.com/office/drawing/2014/main" id="{07629EF7-D1EC-96D1-388F-D6D7C0C901BB}"/>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04C6CD27-810E-8037-C576-C6BA051BB196}"/>
              </a:ext>
            </a:extLst>
          </p:cNvPr>
          <p:cNvPicPr/>
          <p:nvPr/>
        </p:nvPicPr>
        <p:blipFill>
          <a:blip r:embed="rId3" cstate="print"/>
          <a:stretch>
            <a:fillRect/>
          </a:stretch>
        </p:blipFill>
        <p:spPr>
          <a:xfrm>
            <a:off x="16163855" y="9537122"/>
            <a:ext cx="1795239" cy="349962"/>
          </a:xfrm>
          <a:prstGeom prst="rect">
            <a:avLst/>
          </a:prstGeom>
        </p:spPr>
      </p:pic>
      <p:sp>
        <p:nvSpPr>
          <p:cNvPr id="7" name="object 10">
            <a:extLst>
              <a:ext uri="{FF2B5EF4-FFF2-40B4-BE49-F238E27FC236}">
                <a16:creationId xmlns:a16="http://schemas.microsoft.com/office/drawing/2014/main" id="{73F7C742-5F94-59A2-2CF9-2E7E268781AB}"/>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631FEFD4-B710-24CB-B7DB-B7867CC23E23}"/>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612074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a:extLst>
              <a:ext uri="{FF2B5EF4-FFF2-40B4-BE49-F238E27FC236}">
                <a16:creationId xmlns:a16="http://schemas.microsoft.com/office/drawing/2014/main" id="{65533445-D072-33DD-95BD-A384C7CEF0D1}"/>
              </a:ext>
            </a:extLst>
          </p:cNvPr>
          <p:cNvPicPr/>
          <p:nvPr/>
        </p:nvPicPr>
        <p:blipFill>
          <a:blip r:embed="rId2" cstate="print"/>
          <a:stretch>
            <a:fillRect/>
          </a:stretch>
        </p:blipFill>
        <p:spPr>
          <a:xfrm>
            <a:off x="1" y="-185057"/>
            <a:ext cx="18287999" cy="10477500"/>
          </a:xfrm>
          <a:prstGeom prst="rect">
            <a:avLst/>
          </a:prstGeom>
          <a:solidFill>
            <a:schemeClr val="bg1">
              <a:alpha val="37764"/>
            </a:schemeClr>
          </a:solidFill>
        </p:spPr>
      </p:pic>
      <p:pic>
        <p:nvPicPr>
          <p:cNvPr id="6" name="Picture 5" descr="A person working on a computer&#10;&#10;Description automatically generated with medium confidence">
            <a:extLst>
              <a:ext uri="{FF2B5EF4-FFF2-40B4-BE49-F238E27FC236}">
                <a16:creationId xmlns:a16="http://schemas.microsoft.com/office/drawing/2014/main" id="{D128DBC7-E414-E529-DD70-77C38D22EC67}"/>
              </a:ext>
            </a:extLst>
          </p:cNvPr>
          <p:cNvPicPr>
            <a:picLocks noChangeAspect="1"/>
          </p:cNvPicPr>
          <p:nvPr/>
        </p:nvPicPr>
        <p:blipFill>
          <a:blip r:embed="rId3">
            <a:alphaModFix amt="10000"/>
            <a:extLst>
              <a:ext uri="{28A0092B-C50C-407E-A947-70E740481C1C}">
                <a14:useLocalDpi xmlns:a14="http://schemas.microsoft.com/office/drawing/2010/main" val="0"/>
              </a:ext>
            </a:extLst>
          </a:blip>
          <a:stretch>
            <a:fillRect/>
          </a:stretch>
        </p:blipFill>
        <p:spPr>
          <a:xfrm>
            <a:off x="-1" y="-931907"/>
            <a:ext cx="18288000" cy="12167119"/>
          </a:xfrm>
          <a:prstGeom prst="rect">
            <a:avLst/>
          </a:prstGeom>
        </p:spPr>
      </p:pic>
      <p:sp>
        <p:nvSpPr>
          <p:cNvPr id="8" name="object 2">
            <a:extLst>
              <a:ext uri="{FF2B5EF4-FFF2-40B4-BE49-F238E27FC236}">
                <a16:creationId xmlns:a16="http://schemas.microsoft.com/office/drawing/2014/main" id="{8B2B67F4-A77D-467E-4DDB-AB519CAF3C13}"/>
              </a:ext>
            </a:extLst>
          </p:cNvPr>
          <p:cNvSpPr txBox="1">
            <a:spLocks noGrp="1"/>
          </p:cNvSpPr>
          <p:nvPr>
            <p:ph type="title"/>
          </p:nvPr>
        </p:nvSpPr>
        <p:spPr>
          <a:xfrm>
            <a:off x="5274310" y="4150893"/>
            <a:ext cx="7739380" cy="2475037"/>
          </a:xfrm>
          <a:prstGeom prst="rect">
            <a:avLst/>
          </a:prstGeom>
        </p:spPr>
        <p:txBody>
          <a:bodyPr vert="horz" wrap="square" lIns="0" tIns="12700" rIns="0" bIns="0" rtlCol="0">
            <a:spAutoFit/>
          </a:bodyPr>
          <a:lstStyle/>
          <a:p>
            <a:pPr marL="12700" algn="ctr">
              <a:lnSpc>
                <a:spcPct val="100000"/>
              </a:lnSpc>
              <a:spcBef>
                <a:spcPts val="100"/>
              </a:spcBef>
            </a:pPr>
            <a:r>
              <a:rPr lang="en-US" spc="300" dirty="0">
                <a:latin typeface="Marker Palafotz" panose="02000500000000000000" pitchFamily="2" charset="77"/>
              </a:rPr>
              <a:t>ANY QUESTIONS?</a:t>
            </a:r>
            <a:br>
              <a:rPr lang="en-US" spc="300" dirty="0">
                <a:latin typeface="Marker Palafotz" panose="02000500000000000000" pitchFamily="2" charset="77"/>
              </a:rPr>
            </a:br>
            <a:br>
              <a:rPr lang="en-US" spc="300" dirty="0">
                <a:latin typeface="Marker Palafotz" panose="02000500000000000000" pitchFamily="2" charset="77"/>
              </a:rPr>
            </a:br>
            <a:r>
              <a:rPr lang="en-US" sz="3200" spc="300" dirty="0">
                <a:latin typeface="Marker Palafotz" panose="02000500000000000000" pitchFamily="2" charset="77"/>
              </a:rPr>
              <a:t>THANKS FOR LISTENING!</a:t>
            </a:r>
          </a:p>
        </p:txBody>
      </p:sp>
      <p:sp>
        <p:nvSpPr>
          <p:cNvPr id="10" name="TextBox 9">
            <a:extLst>
              <a:ext uri="{FF2B5EF4-FFF2-40B4-BE49-F238E27FC236}">
                <a16:creationId xmlns:a16="http://schemas.microsoft.com/office/drawing/2014/main" id="{826D8600-96BE-9B82-7145-3D4F6FEA8310}"/>
              </a:ext>
            </a:extLst>
          </p:cNvPr>
          <p:cNvSpPr txBox="1"/>
          <p:nvPr/>
        </p:nvSpPr>
        <p:spPr>
          <a:xfrm>
            <a:off x="19202400" y="8181474"/>
            <a:ext cx="184731" cy="369332"/>
          </a:xfrm>
          <a:prstGeom prst="rect">
            <a:avLst/>
          </a:prstGeom>
          <a:noFill/>
        </p:spPr>
        <p:txBody>
          <a:bodyPr wrap="none" rtlCol="0">
            <a:spAutoFit/>
          </a:bodyPr>
          <a:lstStyle/>
          <a:p>
            <a:endParaRPr lang="en-US" dirty="0"/>
          </a:p>
        </p:txBody>
      </p:sp>
      <p:sp>
        <p:nvSpPr>
          <p:cNvPr id="2" name="object 3">
            <a:extLst>
              <a:ext uri="{FF2B5EF4-FFF2-40B4-BE49-F238E27FC236}">
                <a16:creationId xmlns:a16="http://schemas.microsoft.com/office/drawing/2014/main" id="{77E26546-2C9E-9463-DC87-EBA0A59397D5}"/>
              </a:ext>
            </a:extLst>
          </p:cNvPr>
          <p:cNvSpPr/>
          <p:nvPr/>
        </p:nvSpPr>
        <p:spPr>
          <a:xfrm>
            <a:off x="7448232" y="56007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
        <p:nvSpPr>
          <p:cNvPr id="3" name="object 6">
            <a:extLst>
              <a:ext uri="{FF2B5EF4-FFF2-40B4-BE49-F238E27FC236}">
                <a16:creationId xmlns:a16="http://schemas.microsoft.com/office/drawing/2014/main" id="{69072347-1272-7A20-9EFC-77781D4F2E07}"/>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4" name="object 7">
            <a:extLst>
              <a:ext uri="{FF2B5EF4-FFF2-40B4-BE49-F238E27FC236}">
                <a16:creationId xmlns:a16="http://schemas.microsoft.com/office/drawing/2014/main" id="{68C338BB-705D-8930-370F-D1415933E4F1}"/>
              </a:ext>
            </a:extLst>
          </p:cNvPr>
          <p:cNvPicPr/>
          <p:nvPr/>
        </p:nvPicPr>
        <p:blipFill>
          <a:blip r:embed="rId4" cstate="print"/>
          <a:stretch>
            <a:fillRect/>
          </a:stretch>
        </p:blipFill>
        <p:spPr>
          <a:xfrm>
            <a:off x="16163855" y="9537122"/>
            <a:ext cx="1795239" cy="349962"/>
          </a:xfrm>
          <a:prstGeom prst="rect">
            <a:avLst/>
          </a:prstGeom>
        </p:spPr>
      </p:pic>
      <p:sp>
        <p:nvSpPr>
          <p:cNvPr id="5" name="object 10">
            <a:extLst>
              <a:ext uri="{FF2B5EF4-FFF2-40B4-BE49-F238E27FC236}">
                <a16:creationId xmlns:a16="http://schemas.microsoft.com/office/drawing/2014/main" id="{A8693DD3-F188-B5E0-2CF7-59C2B6592362}"/>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C5277A3E-9660-416F-8CB3-B30386F1778B}"/>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495858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1"/>
            <a:ext cx="1983739" cy="10287000"/>
            <a:chOff x="0" y="1"/>
            <a:chExt cx="1983739" cy="10287000"/>
          </a:xfrm>
        </p:grpSpPr>
        <p:sp>
          <p:nvSpPr>
            <p:cNvPr id="3" name="object 3"/>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4" name="object 4"/>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9" name="object 9"/>
          <p:cNvSpPr/>
          <p:nvPr/>
        </p:nvSpPr>
        <p:spPr>
          <a:xfrm>
            <a:off x="4483088" y="406930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0" name="object 10"/>
          <p:cNvSpPr/>
          <p:nvPr/>
        </p:nvSpPr>
        <p:spPr>
          <a:xfrm>
            <a:off x="4495800" y="4821782"/>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1" name="object 11"/>
          <p:cNvSpPr/>
          <p:nvPr/>
        </p:nvSpPr>
        <p:spPr>
          <a:xfrm>
            <a:off x="4483087" y="577679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2" name="object 12"/>
          <p:cNvSpPr/>
          <p:nvPr/>
        </p:nvSpPr>
        <p:spPr>
          <a:xfrm>
            <a:off x="4483086" y="6595271"/>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3" name="object 13"/>
          <p:cNvSpPr txBox="1">
            <a:spLocks noGrp="1"/>
          </p:cNvSpPr>
          <p:nvPr>
            <p:ph type="title"/>
          </p:nvPr>
        </p:nvSpPr>
        <p:spPr>
          <a:xfrm>
            <a:off x="3930110" y="1433117"/>
            <a:ext cx="12910090" cy="997709"/>
          </a:xfrm>
          <a:prstGeom prst="rect">
            <a:avLst/>
          </a:prstGeom>
        </p:spPr>
        <p:txBody>
          <a:bodyPr vert="horz" wrap="square" lIns="0" tIns="12700" rIns="0" bIns="0" rtlCol="0">
            <a:spAutoFit/>
          </a:bodyPr>
          <a:lstStyle/>
          <a:p>
            <a:pPr marL="12700">
              <a:lnSpc>
                <a:spcPct val="100000"/>
              </a:lnSpc>
              <a:spcBef>
                <a:spcPts val="100"/>
              </a:spcBef>
            </a:pPr>
            <a:r>
              <a:rPr lang="en-US" spc="-105" dirty="0"/>
              <a:t>SCHEDULE FOR ENTIRE TRAINING</a:t>
            </a:r>
            <a:endParaRPr spc="-110" dirty="0"/>
          </a:p>
        </p:txBody>
      </p:sp>
      <p:sp>
        <p:nvSpPr>
          <p:cNvPr id="14" name="object 8">
            <a:extLst>
              <a:ext uri="{FF2B5EF4-FFF2-40B4-BE49-F238E27FC236}">
                <a16:creationId xmlns:a16="http://schemas.microsoft.com/office/drawing/2014/main" id="{33C5BACC-F698-0002-DCE6-376F29178CD2}"/>
              </a:ext>
            </a:extLst>
          </p:cNvPr>
          <p:cNvSpPr/>
          <p:nvPr/>
        </p:nvSpPr>
        <p:spPr>
          <a:xfrm>
            <a:off x="4511565" y="8327873"/>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5" name="object 8">
            <a:extLst>
              <a:ext uri="{FF2B5EF4-FFF2-40B4-BE49-F238E27FC236}">
                <a16:creationId xmlns:a16="http://schemas.microsoft.com/office/drawing/2014/main" id="{AC3FAF66-C8AE-116C-5A6A-961D18613A0E}"/>
              </a:ext>
            </a:extLst>
          </p:cNvPr>
          <p:cNvSpPr/>
          <p:nvPr/>
        </p:nvSpPr>
        <p:spPr>
          <a:xfrm>
            <a:off x="4537841" y="923570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6" name="object 8">
            <a:extLst>
              <a:ext uri="{FF2B5EF4-FFF2-40B4-BE49-F238E27FC236}">
                <a16:creationId xmlns:a16="http://schemas.microsoft.com/office/drawing/2014/main" id="{4DB1AE59-118C-8F83-47F0-188D6F7EB2A4}"/>
              </a:ext>
            </a:extLst>
          </p:cNvPr>
          <p:cNvSpPr/>
          <p:nvPr/>
        </p:nvSpPr>
        <p:spPr>
          <a:xfrm>
            <a:off x="4511565" y="742003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5" name="TextBox 4">
            <a:extLst>
              <a:ext uri="{FF2B5EF4-FFF2-40B4-BE49-F238E27FC236}">
                <a16:creationId xmlns:a16="http://schemas.microsoft.com/office/drawing/2014/main" id="{EF079A6B-54B3-9D9A-92CD-2DB68A32F1F0}"/>
              </a:ext>
            </a:extLst>
          </p:cNvPr>
          <p:cNvSpPr txBox="1"/>
          <p:nvPr/>
        </p:nvSpPr>
        <p:spPr>
          <a:xfrm>
            <a:off x="4480457" y="2430826"/>
            <a:ext cx="12129083" cy="6847580"/>
          </a:xfrm>
          <a:prstGeom prst="rect">
            <a:avLst/>
          </a:prstGeom>
          <a:noFill/>
        </p:spPr>
        <p:txBody>
          <a:bodyPr wrap="square" rtlCol="0">
            <a:spAutoFit/>
          </a:bodyPr>
          <a:lstStyle/>
          <a:p>
            <a:pPr algn="ct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There are 6 days of training and an additional 10 hours of consultation.</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W1 Th: Review of entire model Phase 1 </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W1 F: Phase 2</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W2 Th: Phases 3 and 4</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W2 F: Phases 5,6,7,8</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Consultation dates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W3 Th: Future Template and Interweaves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 W3 F: Advanced Protocols</a:t>
            </a:r>
          </a:p>
        </p:txBody>
      </p:sp>
      <p:sp>
        <p:nvSpPr>
          <p:cNvPr id="6" name="object 6">
            <a:extLst>
              <a:ext uri="{FF2B5EF4-FFF2-40B4-BE49-F238E27FC236}">
                <a16:creationId xmlns:a16="http://schemas.microsoft.com/office/drawing/2014/main" id="{A6ACB0EB-EF3B-EB3E-7536-190613BB66A1}"/>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9D96BBB6-8F18-8BAF-B9E6-804603F5259B}"/>
              </a:ext>
            </a:extLst>
          </p:cNvPr>
          <p:cNvPicPr/>
          <p:nvPr/>
        </p:nvPicPr>
        <p:blipFill>
          <a:blip r:embed="rId2" cstate="print"/>
          <a:stretch>
            <a:fillRect/>
          </a:stretch>
        </p:blipFill>
        <p:spPr>
          <a:xfrm>
            <a:off x="16163855" y="9537122"/>
            <a:ext cx="1795239" cy="349962"/>
          </a:xfrm>
          <a:prstGeom prst="rect">
            <a:avLst/>
          </a:prstGeom>
        </p:spPr>
      </p:pic>
      <p:sp>
        <p:nvSpPr>
          <p:cNvPr id="8" name="object 10">
            <a:extLst>
              <a:ext uri="{FF2B5EF4-FFF2-40B4-BE49-F238E27FC236}">
                <a16:creationId xmlns:a16="http://schemas.microsoft.com/office/drawing/2014/main" id="{08BF4CB8-6823-EEA8-7699-0805986E806F}"/>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7" name="object 11">
            <a:extLst>
              <a:ext uri="{FF2B5EF4-FFF2-40B4-BE49-F238E27FC236}">
                <a16:creationId xmlns:a16="http://schemas.microsoft.com/office/drawing/2014/main" id="{58D40883-3526-D894-4A50-2380EF39EEF0}"/>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92486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9800" y="268760"/>
            <a:ext cx="10972800" cy="997709"/>
          </a:xfrm>
          <a:prstGeom prst="rect">
            <a:avLst/>
          </a:prstGeom>
        </p:spPr>
        <p:txBody>
          <a:bodyPr vert="horz" wrap="square" lIns="0" tIns="12700" rIns="0" bIns="0" rtlCol="0">
            <a:spAutoFit/>
          </a:bodyPr>
          <a:lstStyle/>
          <a:p>
            <a:pPr marL="12700">
              <a:lnSpc>
                <a:spcPct val="100000"/>
              </a:lnSpc>
              <a:spcBef>
                <a:spcPts val="100"/>
              </a:spcBef>
            </a:pPr>
            <a:r>
              <a:rPr lang="en-US" spc="-105" dirty="0"/>
              <a:t>References</a:t>
            </a:r>
            <a:endParaRPr spc="-95" dirty="0"/>
          </a:p>
        </p:txBody>
      </p:sp>
      <p:sp>
        <p:nvSpPr>
          <p:cNvPr id="10" name="object 3">
            <a:extLst>
              <a:ext uri="{FF2B5EF4-FFF2-40B4-BE49-F238E27FC236}">
                <a16:creationId xmlns:a16="http://schemas.microsoft.com/office/drawing/2014/main" id="{7373B158-CFC2-3EFE-1CD8-D51AD5F65063}"/>
              </a:ext>
            </a:extLst>
          </p:cNvPr>
          <p:cNvSpPr/>
          <p:nvPr/>
        </p:nvSpPr>
        <p:spPr>
          <a:xfrm>
            <a:off x="2209800" y="15621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
        <p:nvSpPr>
          <p:cNvPr id="4" name="TextBox 3">
            <a:extLst>
              <a:ext uri="{FF2B5EF4-FFF2-40B4-BE49-F238E27FC236}">
                <a16:creationId xmlns:a16="http://schemas.microsoft.com/office/drawing/2014/main" id="{85C69351-D14F-3309-0DFF-22F280C7FC97}"/>
              </a:ext>
            </a:extLst>
          </p:cNvPr>
          <p:cNvSpPr txBox="1"/>
          <p:nvPr/>
        </p:nvSpPr>
        <p:spPr>
          <a:xfrm>
            <a:off x="2197100" y="1714500"/>
            <a:ext cx="15176500" cy="5943294"/>
          </a:xfrm>
          <a:prstGeom prst="rect">
            <a:avLst/>
          </a:prstGeom>
          <a:noFill/>
        </p:spPr>
        <p:txBody>
          <a:bodyPr wrap="square" rtlCol="0">
            <a:spAutoFit/>
          </a:bodyPr>
          <a:lstStyle/>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EMDRIA.org</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Go With That Magazine, Fall 2020, Vol 25, Issue 3.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&amp; Racial Trauma</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Guidelines for Virtual EMDR Therapy (Spring 2020).</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Gonzalas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&amp; Mosquera (2012).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and Dissociation: The Progressive Approach.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A.I.</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Jerero</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I. (2021). EMDRIA Conference Presentation Understanding the EMDR-IGTP-OTS Provided Both In-Person and Online.</a:t>
            </a:r>
          </a:p>
          <a:p>
            <a:pPr>
              <a:lnSpc>
                <a:spcPct val="107000"/>
              </a:lnSpc>
              <a:spcAft>
                <a:spcPts val="800"/>
              </a:spcAft>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Matthijssen</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S. J., Brouwers, T.,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Roozendadaal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V.,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Vuister</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T., &amp; Jongh, A. D. (2021). The effect of EMDR versus EMDR 2.0 on emotionality and vividness of aversive memories in a non-clinical sample.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European Journal of </a:t>
            </a:r>
            <a:r>
              <a:rPr lang="en-US" sz="1800" b="0" i="1" dirty="0" err="1">
                <a:effectLst/>
                <a:latin typeface="Calibri" panose="020F0502020204030204" pitchFamily="34" charset="0"/>
                <a:ea typeface="Calibri" panose="020F0502020204030204" pitchFamily="34" charset="0"/>
                <a:cs typeface="Times New Roman" panose="02020603050405020304" pitchFamily="18" charset="0"/>
              </a:rPr>
              <a:t>Psychotraumatology</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 2(1).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Oliver, E.,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D.,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Bexkens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 (2022). Eye movement desensitization and reprocessing in young children (ages 4-8) with posttraumatic stress disorder: A multiple baseline evaluation.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Child Psychiatry Human Development.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Paulson, S. , and O’Shea, K. (2017).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When there are no words: Repairing early trauma and neglect from the attachment period with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Create Space Independent Publishing Platform.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(2018)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Eye Movement Desensitization and Reprocessing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Third Edition: Basic Principles, Protocols, and Procedures. New York: Guildford Press</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(2016).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Getting Past your Past: Take Control of your life with self-help techniques from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Rodale Books.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Steinberg, M.,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Schnall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M. (2001).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The Stranger in the Mirror: Dissociation the hidden epidemic.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Quill. </a:t>
            </a:r>
          </a:p>
          <a:p>
            <a:endParaRPr lang="en-US" dirty="0"/>
          </a:p>
        </p:txBody>
      </p:sp>
      <p:sp>
        <p:nvSpPr>
          <p:cNvPr id="3" name="object 6">
            <a:extLst>
              <a:ext uri="{FF2B5EF4-FFF2-40B4-BE49-F238E27FC236}">
                <a16:creationId xmlns:a16="http://schemas.microsoft.com/office/drawing/2014/main" id="{6F001F0B-BBAA-B818-8B94-2BFE1734F8CB}"/>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D3CF52CB-869E-D335-01B1-E6240686760C}"/>
              </a:ext>
            </a:extLst>
          </p:cNvPr>
          <p:cNvPicPr/>
          <p:nvPr/>
        </p:nvPicPr>
        <p:blipFill>
          <a:blip r:embed="rId2" cstate="print"/>
          <a:stretch>
            <a:fillRect/>
          </a:stretch>
        </p:blipFill>
        <p:spPr>
          <a:xfrm>
            <a:off x="16163855" y="9537122"/>
            <a:ext cx="1795239" cy="349962"/>
          </a:xfrm>
          <a:prstGeom prst="rect">
            <a:avLst/>
          </a:prstGeom>
        </p:spPr>
      </p:pic>
      <p:sp>
        <p:nvSpPr>
          <p:cNvPr id="6" name="object 10">
            <a:extLst>
              <a:ext uri="{FF2B5EF4-FFF2-40B4-BE49-F238E27FC236}">
                <a16:creationId xmlns:a16="http://schemas.microsoft.com/office/drawing/2014/main" id="{F5FCCC22-0B0F-3D4A-8AC8-64E4F3197925}"/>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7" name="object 11">
            <a:extLst>
              <a:ext uri="{FF2B5EF4-FFF2-40B4-BE49-F238E27FC236}">
                <a16:creationId xmlns:a16="http://schemas.microsoft.com/office/drawing/2014/main" id="{C244FE5E-25B1-832B-CCAD-40A4E31EF7D7}"/>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8278402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1" name="Group 50">
            <a:extLst>
              <a:ext uri="{FF2B5EF4-FFF2-40B4-BE49-F238E27FC236}">
                <a16:creationId xmlns:a16="http://schemas.microsoft.com/office/drawing/2014/main" id="{6B37DDB1-8266-1137-980A-F556F8309E29}"/>
              </a:ext>
            </a:extLst>
          </p:cNvPr>
          <p:cNvGrpSpPr/>
          <p:nvPr/>
        </p:nvGrpSpPr>
        <p:grpSpPr>
          <a:xfrm>
            <a:off x="15488873" y="0"/>
            <a:ext cx="2799115" cy="10287000"/>
            <a:chOff x="15488873" y="0"/>
            <a:chExt cx="2799115" cy="10287000"/>
          </a:xfrm>
        </p:grpSpPr>
        <p:sp>
          <p:nvSpPr>
            <p:cNvPr id="12" name="object 3">
              <a:extLst>
                <a:ext uri="{FF2B5EF4-FFF2-40B4-BE49-F238E27FC236}">
                  <a16:creationId xmlns:a16="http://schemas.microsoft.com/office/drawing/2014/main" id="{3D5AA54F-3853-A6F8-D7A3-AAC9127110A7}"/>
                </a:ext>
              </a:extLst>
            </p:cNvPr>
            <p:cNvSpPr/>
            <p:nvPr/>
          </p:nvSpPr>
          <p:spPr>
            <a:xfrm>
              <a:off x="15488873"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13" name="object 4">
              <a:extLst>
                <a:ext uri="{FF2B5EF4-FFF2-40B4-BE49-F238E27FC236}">
                  <a16:creationId xmlns:a16="http://schemas.microsoft.com/office/drawing/2014/main" id="{19B1578D-F1E1-E879-36AD-477158A08E4F}"/>
                </a:ext>
              </a:extLst>
            </p:cNvPr>
            <p:cNvSpPr/>
            <p:nvPr/>
          </p:nvSpPr>
          <p:spPr>
            <a:xfrm>
              <a:off x="15789898"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grpSp>
        <p:nvGrpSpPr>
          <p:cNvPr id="53" name="Group 52">
            <a:extLst>
              <a:ext uri="{FF2B5EF4-FFF2-40B4-BE49-F238E27FC236}">
                <a16:creationId xmlns:a16="http://schemas.microsoft.com/office/drawing/2014/main" id="{8DCAB959-7679-FD5C-04D2-93455CF9CACB}"/>
              </a:ext>
            </a:extLst>
          </p:cNvPr>
          <p:cNvGrpSpPr/>
          <p:nvPr/>
        </p:nvGrpSpPr>
        <p:grpSpPr>
          <a:xfrm>
            <a:off x="3540114" y="4765179"/>
            <a:ext cx="6096001" cy="2860695"/>
            <a:chOff x="1523999" y="4765179"/>
            <a:chExt cx="7261871" cy="2860695"/>
          </a:xfrm>
        </p:grpSpPr>
        <p:sp>
          <p:nvSpPr>
            <p:cNvPr id="16" name="object 8">
              <a:extLst>
                <a:ext uri="{FF2B5EF4-FFF2-40B4-BE49-F238E27FC236}">
                  <a16:creationId xmlns:a16="http://schemas.microsoft.com/office/drawing/2014/main" id="{39ED676E-C739-CFE9-2B18-B4B67196923A}"/>
                </a:ext>
              </a:extLst>
            </p:cNvPr>
            <p:cNvSpPr/>
            <p:nvPr/>
          </p:nvSpPr>
          <p:spPr>
            <a:xfrm>
              <a:off x="1536711" y="476517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7" name="object 9">
              <a:extLst>
                <a:ext uri="{FF2B5EF4-FFF2-40B4-BE49-F238E27FC236}">
                  <a16:creationId xmlns:a16="http://schemas.microsoft.com/office/drawing/2014/main" id="{47D0620E-F245-9DE4-6B92-1F96599B551A}"/>
                </a:ext>
              </a:extLst>
            </p:cNvPr>
            <p:cNvSpPr/>
            <p:nvPr/>
          </p:nvSpPr>
          <p:spPr>
            <a:xfrm>
              <a:off x="1523999" y="553381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8" name="object 10">
              <a:extLst>
                <a:ext uri="{FF2B5EF4-FFF2-40B4-BE49-F238E27FC236}">
                  <a16:creationId xmlns:a16="http://schemas.microsoft.com/office/drawing/2014/main" id="{9EE22EDD-8F5A-B87F-02FB-0A47436F504A}"/>
                </a:ext>
              </a:extLst>
            </p:cNvPr>
            <p:cNvSpPr/>
            <p:nvPr/>
          </p:nvSpPr>
          <p:spPr>
            <a:xfrm>
              <a:off x="1536711" y="624788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9" name="object 11">
              <a:extLst>
                <a:ext uri="{FF2B5EF4-FFF2-40B4-BE49-F238E27FC236}">
                  <a16:creationId xmlns:a16="http://schemas.microsoft.com/office/drawing/2014/main" id="{CDE4DE2F-75D4-6B75-6B8F-4541BC53B24A}"/>
                </a:ext>
              </a:extLst>
            </p:cNvPr>
            <p:cNvSpPr/>
            <p:nvPr/>
          </p:nvSpPr>
          <p:spPr>
            <a:xfrm>
              <a:off x="1524000" y="696545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20" name="object 12">
              <a:extLst>
                <a:ext uri="{FF2B5EF4-FFF2-40B4-BE49-F238E27FC236}">
                  <a16:creationId xmlns:a16="http://schemas.microsoft.com/office/drawing/2014/main" id="{2BB9F005-8ADF-F5DE-414E-FC71ED99D3C2}"/>
                </a:ext>
              </a:extLst>
            </p:cNvPr>
            <p:cNvSpPr/>
            <p:nvPr/>
          </p:nvSpPr>
          <p:spPr>
            <a:xfrm>
              <a:off x="1536711" y="761634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grpSp>
      <p:sp>
        <p:nvSpPr>
          <p:cNvPr id="21" name="object 2">
            <a:extLst>
              <a:ext uri="{FF2B5EF4-FFF2-40B4-BE49-F238E27FC236}">
                <a16:creationId xmlns:a16="http://schemas.microsoft.com/office/drawing/2014/main" id="{4E7782D2-974D-19FD-A0B7-2C380AD76291}"/>
              </a:ext>
            </a:extLst>
          </p:cNvPr>
          <p:cNvSpPr txBox="1">
            <a:spLocks noGrp="1"/>
          </p:cNvSpPr>
          <p:nvPr>
            <p:ph type="title"/>
          </p:nvPr>
        </p:nvSpPr>
        <p:spPr>
          <a:xfrm>
            <a:off x="3094689" y="1988872"/>
            <a:ext cx="7739380" cy="1000760"/>
          </a:xfrm>
          <a:prstGeom prst="rect">
            <a:avLst/>
          </a:prstGeom>
        </p:spPr>
        <p:txBody>
          <a:bodyPr vert="horz" wrap="square" lIns="0" tIns="12700" rIns="0" bIns="0" rtlCol="0">
            <a:spAutoFit/>
          </a:bodyPr>
          <a:lstStyle/>
          <a:p>
            <a:pPr marL="12700">
              <a:lnSpc>
                <a:spcPct val="100000"/>
              </a:lnSpc>
              <a:spcBef>
                <a:spcPts val="100"/>
              </a:spcBef>
            </a:pPr>
            <a:r>
              <a:rPr lang="en-US" spc="-105" dirty="0"/>
              <a:t>CONTACT US</a:t>
            </a:r>
          </a:p>
        </p:txBody>
      </p:sp>
      <p:sp>
        <p:nvSpPr>
          <p:cNvPr id="22" name="object 5">
            <a:extLst>
              <a:ext uri="{FF2B5EF4-FFF2-40B4-BE49-F238E27FC236}">
                <a16:creationId xmlns:a16="http://schemas.microsoft.com/office/drawing/2014/main" id="{4E6858E7-6385-0742-6502-BAA7839B2885}"/>
              </a:ext>
            </a:extLst>
          </p:cNvPr>
          <p:cNvSpPr txBox="1"/>
          <p:nvPr/>
        </p:nvSpPr>
        <p:spPr>
          <a:xfrm>
            <a:off x="4513617" y="494575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37" name="Graphic 36" descr="Envelope outline">
            <a:extLst>
              <a:ext uri="{FF2B5EF4-FFF2-40B4-BE49-F238E27FC236}">
                <a16:creationId xmlns:a16="http://schemas.microsoft.com/office/drawing/2014/main" id="{AB138C23-06CF-B8A8-F8B9-EA1B641378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38533" y="4841763"/>
            <a:ext cx="594882" cy="594882"/>
          </a:xfrm>
          <a:prstGeom prst="rect">
            <a:avLst/>
          </a:prstGeom>
        </p:spPr>
      </p:pic>
      <p:sp>
        <p:nvSpPr>
          <p:cNvPr id="38" name="object 5">
            <a:extLst>
              <a:ext uri="{FF2B5EF4-FFF2-40B4-BE49-F238E27FC236}">
                <a16:creationId xmlns:a16="http://schemas.microsoft.com/office/drawing/2014/main" id="{3BB77BF8-1077-11F1-253D-C5897BC285DF}"/>
              </a:ext>
            </a:extLst>
          </p:cNvPr>
          <p:cNvSpPr txBox="1"/>
          <p:nvPr/>
        </p:nvSpPr>
        <p:spPr>
          <a:xfrm>
            <a:off x="4513617" y="5718777"/>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232-9400</a:t>
            </a:r>
            <a:endParaRPr lang="en-US" sz="2400" spc="-10" dirty="0">
              <a:solidFill>
                <a:srgbClr val="404041"/>
              </a:solidFill>
              <a:latin typeface="Lato"/>
              <a:cs typeface="Lato"/>
            </a:endParaRPr>
          </a:p>
        </p:txBody>
      </p:sp>
      <p:pic>
        <p:nvPicPr>
          <p:cNvPr id="40" name="Graphic 39" descr="Telephone outline">
            <a:extLst>
              <a:ext uri="{FF2B5EF4-FFF2-40B4-BE49-F238E27FC236}">
                <a16:creationId xmlns:a16="http://schemas.microsoft.com/office/drawing/2014/main" id="{B25D3CCC-84E6-0A38-0E8E-CEE27ABCD79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33078" y="5610695"/>
            <a:ext cx="600337" cy="600337"/>
          </a:xfrm>
          <a:prstGeom prst="rect">
            <a:avLst/>
          </a:prstGeom>
        </p:spPr>
      </p:pic>
      <p:sp>
        <p:nvSpPr>
          <p:cNvPr id="41" name="object 5">
            <a:extLst>
              <a:ext uri="{FF2B5EF4-FFF2-40B4-BE49-F238E27FC236}">
                <a16:creationId xmlns:a16="http://schemas.microsoft.com/office/drawing/2014/main" id="{C11EDD39-0064-7D26-83FB-8669165CBE15}"/>
              </a:ext>
            </a:extLst>
          </p:cNvPr>
          <p:cNvSpPr txBox="1"/>
          <p:nvPr/>
        </p:nvSpPr>
        <p:spPr>
          <a:xfrm>
            <a:off x="4513617" y="644859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232-9403</a:t>
            </a:r>
            <a:endParaRPr lang="en-US" sz="2400" spc="-10" dirty="0">
              <a:solidFill>
                <a:srgbClr val="404041"/>
              </a:solidFill>
              <a:latin typeface="Lato"/>
              <a:cs typeface="Lato"/>
            </a:endParaRPr>
          </a:p>
        </p:txBody>
      </p:sp>
      <p:pic>
        <p:nvPicPr>
          <p:cNvPr id="43" name="Graphic 42" descr="Printer outline">
            <a:extLst>
              <a:ext uri="{FF2B5EF4-FFF2-40B4-BE49-F238E27FC236}">
                <a16:creationId xmlns:a16="http://schemas.microsoft.com/office/drawing/2014/main" id="{80075292-F2BE-739E-85D4-020317A91F1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33078" y="6313422"/>
            <a:ext cx="594882" cy="594882"/>
          </a:xfrm>
          <a:prstGeom prst="rect">
            <a:avLst/>
          </a:prstGeom>
        </p:spPr>
      </p:pic>
      <p:sp>
        <p:nvSpPr>
          <p:cNvPr id="44" name="object 5">
            <a:extLst>
              <a:ext uri="{FF2B5EF4-FFF2-40B4-BE49-F238E27FC236}">
                <a16:creationId xmlns:a16="http://schemas.microsoft.com/office/drawing/2014/main" id="{07D8D371-EA29-7872-AA1D-BEC9C82CB205}"/>
              </a:ext>
            </a:extLst>
          </p:cNvPr>
          <p:cNvSpPr txBox="1"/>
          <p:nvPr/>
        </p:nvSpPr>
        <p:spPr>
          <a:xfrm>
            <a:off x="4517891" y="3899366"/>
            <a:ext cx="7293109" cy="751488"/>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4500 Mercantile Plaza Dr, Ste. 307</a:t>
            </a:r>
            <a:br>
              <a:rPr lang="en-US" sz="2400" b="0" i="0" dirty="0">
                <a:solidFill>
                  <a:srgbClr val="404041"/>
                </a:solidFill>
                <a:effectLst/>
                <a:latin typeface="Lato" panose="020F0502020204030203" pitchFamily="34" charset="0"/>
              </a:rPr>
            </a:br>
            <a:r>
              <a:rPr lang="en-US" sz="2400" b="0" i="0" dirty="0">
                <a:solidFill>
                  <a:srgbClr val="404041"/>
                </a:solidFill>
                <a:effectLst/>
                <a:latin typeface="Lato" panose="020F0502020204030203" pitchFamily="34" charset="0"/>
              </a:rPr>
              <a:t>Fort Worth TX 76137</a:t>
            </a:r>
            <a:endParaRPr lang="en-US" sz="2400" spc="-10" dirty="0">
              <a:solidFill>
                <a:srgbClr val="404041"/>
              </a:solidFill>
              <a:latin typeface="Lato"/>
              <a:cs typeface="Lato"/>
            </a:endParaRPr>
          </a:p>
        </p:txBody>
      </p:sp>
      <p:pic>
        <p:nvPicPr>
          <p:cNvPr id="47" name="Graphic 46" descr="Marker outline">
            <a:extLst>
              <a:ext uri="{FF2B5EF4-FFF2-40B4-BE49-F238E27FC236}">
                <a16:creationId xmlns:a16="http://schemas.microsoft.com/office/drawing/2014/main" id="{4B36699D-BCE9-1D36-C443-0027A4D2BE8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22106" y="3991159"/>
            <a:ext cx="594319" cy="594319"/>
          </a:xfrm>
          <a:prstGeom prst="rect">
            <a:avLst/>
          </a:prstGeom>
        </p:spPr>
      </p:pic>
      <p:sp>
        <p:nvSpPr>
          <p:cNvPr id="48" name="object 5">
            <a:extLst>
              <a:ext uri="{FF2B5EF4-FFF2-40B4-BE49-F238E27FC236}">
                <a16:creationId xmlns:a16="http://schemas.microsoft.com/office/drawing/2014/main" id="{5F4D522C-A3E7-F89C-0A49-D623D5AEA05E}"/>
              </a:ext>
            </a:extLst>
          </p:cNvPr>
          <p:cNvSpPr txBox="1"/>
          <p:nvPr/>
        </p:nvSpPr>
        <p:spPr>
          <a:xfrm>
            <a:off x="4513617" y="709058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50" name="Graphic 49" descr="Internet outline">
            <a:extLst>
              <a:ext uri="{FF2B5EF4-FFF2-40B4-BE49-F238E27FC236}">
                <a16:creationId xmlns:a16="http://schemas.microsoft.com/office/drawing/2014/main" id="{1A5FC42B-DD1E-16BF-FA5B-8244110CA22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47412" y="6984504"/>
            <a:ext cx="594319" cy="594319"/>
          </a:xfrm>
          <a:prstGeom prst="rect">
            <a:avLst/>
          </a:prstGeom>
        </p:spPr>
      </p:pic>
      <p:sp>
        <p:nvSpPr>
          <p:cNvPr id="2" name="object 6">
            <a:extLst>
              <a:ext uri="{FF2B5EF4-FFF2-40B4-BE49-F238E27FC236}">
                <a16:creationId xmlns:a16="http://schemas.microsoft.com/office/drawing/2014/main" id="{20E9A660-D683-00B4-CB16-EB000EF4B38F}"/>
              </a:ext>
            </a:extLst>
          </p:cNvPr>
          <p:cNvSpPr/>
          <p:nvPr/>
        </p:nvSpPr>
        <p:spPr>
          <a:xfrm>
            <a:off x="783656" y="94888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3" name="object 7">
            <a:extLst>
              <a:ext uri="{FF2B5EF4-FFF2-40B4-BE49-F238E27FC236}">
                <a16:creationId xmlns:a16="http://schemas.microsoft.com/office/drawing/2014/main" id="{B52AC28A-41DB-55C5-4304-0B553C51C90E}"/>
              </a:ext>
            </a:extLst>
          </p:cNvPr>
          <p:cNvPicPr/>
          <p:nvPr/>
        </p:nvPicPr>
        <p:blipFill>
          <a:blip r:embed="rId12" cstate="print"/>
          <a:stretch>
            <a:fillRect/>
          </a:stretch>
        </p:blipFill>
        <p:spPr>
          <a:xfrm>
            <a:off x="2057400" y="9486900"/>
            <a:ext cx="1795239" cy="349962"/>
          </a:xfrm>
          <a:prstGeom prst="rect">
            <a:avLst/>
          </a:prstGeom>
        </p:spPr>
      </p:pic>
      <p:sp>
        <p:nvSpPr>
          <p:cNvPr id="4" name="object 10">
            <a:extLst>
              <a:ext uri="{FF2B5EF4-FFF2-40B4-BE49-F238E27FC236}">
                <a16:creationId xmlns:a16="http://schemas.microsoft.com/office/drawing/2014/main" id="{562A64CF-5BFD-B5B4-6FAD-79E95C82A6E8}"/>
              </a:ext>
            </a:extLst>
          </p:cNvPr>
          <p:cNvSpPr/>
          <p:nvPr/>
        </p:nvSpPr>
        <p:spPr>
          <a:xfrm>
            <a:off x="305870" y="91938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5" name="object 11">
            <a:extLst>
              <a:ext uri="{FF2B5EF4-FFF2-40B4-BE49-F238E27FC236}">
                <a16:creationId xmlns:a16="http://schemas.microsoft.com/office/drawing/2014/main" id="{1C5141A9-203B-E9E8-D6DA-903085E9AA3A}"/>
              </a:ext>
            </a:extLst>
          </p:cNvPr>
          <p:cNvSpPr/>
          <p:nvPr/>
        </p:nvSpPr>
        <p:spPr>
          <a:xfrm>
            <a:off x="459248" y="93430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274141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191000" y="0"/>
            <a:ext cx="14096999" cy="10286999"/>
          </a:xfrm>
          <a:prstGeom prst="rect">
            <a:avLst/>
          </a:prstGeom>
        </p:spPr>
      </p:pic>
      <p:sp>
        <p:nvSpPr>
          <p:cNvPr id="6" name="object 6"/>
          <p:cNvSpPr/>
          <p:nvPr/>
        </p:nvSpPr>
        <p:spPr>
          <a:xfrm>
            <a:off x="3898726"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181600" y="3695700"/>
            <a:ext cx="10852689" cy="1982594"/>
          </a:xfrm>
          <a:prstGeom prst="rect">
            <a:avLst/>
          </a:prstGeom>
        </p:spPr>
        <p:txBody>
          <a:bodyPr vert="horz" wrap="square" lIns="0" tIns="12700" rIns="0" bIns="0" rtlCol="0">
            <a:spAutoFit/>
          </a:bodyPr>
          <a:lstStyle/>
          <a:p>
            <a:pPr marL="12700">
              <a:lnSpc>
                <a:spcPct val="100000"/>
              </a:lnSpc>
              <a:spcBef>
                <a:spcPts val="100"/>
              </a:spcBef>
            </a:pPr>
            <a:r>
              <a:rPr lang="en-US" sz="6200" dirty="0">
                <a:solidFill>
                  <a:srgbClr val="FFFFFF"/>
                </a:solidFill>
              </a:rPr>
              <a:t>How has it been going since last time?</a:t>
            </a:r>
            <a:endParaRPr sz="6200" spc="-10" dirty="0">
              <a:solidFill>
                <a:srgbClr val="FFFFFF"/>
              </a:solidFill>
            </a:endParaRPr>
          </a:p>
        </p:txBody>
      </p:sp>
      <p:sp>
        <p:nvSpPr>
          <p:cNvPr id="4" name="object 6">
            <a:extLst>
              <a:ext uri="{FF2B5EF4-FFF2-40B4-BE49-F238E27FC236}">
                <a16:creationId xmlns:a16="http://schemas.microsoft.com/office/drawing/2014/main" id="{8E339B7B-CC5C-CF31-61FC-90F7F693B420}"/>
              </a:ext>
            </a:extLst>
          </p:cNvPr>
          <p:cNvSpPr/>
          <p:nvPr/>
        </p:nvSpPr>
        <p:spPr>
          <a:xfrm>
            <a:off x="555056"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0B51BB5F-DE3E-6A60-B302-69F3D6C5FC98}"/>
              </a:ext>
            </a:extLst>
          </p:cNvPr>
          <p:cNvPicPr/>
          <p:nvPr/>
        </p:nvPicPr>
        <p:blipFill>
          <a:blip r:embed="rId3" cstate="print"/>
          <a:stretch>
            <a:fillRect/>
          </a:stretch>
        </p:blipFill>
        <p:spPr>
          <a:xfrm>
            <a:off x="1828800" y="495300"/>
            <a:ext cx="1795239" cy="349962"/>
          </a:xfrm>
          <a:prstGeom prst="rect">
            <a:avLst/>
          </a:prstGeom>
        </p:spPr>
      </p:pic>
      <p:sp>
        <p:nvSpPr>
          <p:cNvPr id="7" name="object 10">
            <a:extLst>
              <a:ext uri="{FF2B5EF4-FFF2-40B4-BE49-F238E27FC236}">
                <a16:creationId xmlns:a16="http://schemas.microsoft.com/office/drawing/2014/main" id="{9B733877-E9E7-0806-C82A-48A473C43DCB}"/>
              </a:ext>
            </a:extLst>
          </p:cNvPr>
          <p:cNvSpPr/>
          <p:nvPr/>
        </p:nvSpPr>
        <p:spPr>
          <a:xfrm>
            <a:off x="77270"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FB29F0E1-41A9-41EE-0491-178F67CCB1B5}"/>
              </a:ext>
            </a:extLst>
          </p:cNvPr>
          <p:cNvSpPr/>
          <p:nvPr/>
        </p:nvSpPr>
        <p:spPr>
          <a:xfrm>
            <a:off x="230648"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425928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What is EMDR?</a:t>
            </a:r>
            <a:endParaRPr sz="6200" spc="-95" dirty="0">
              <a:solidFill>
                <a:schemeClr val="bg1"/>
              </a:solidFill>
            </a:endParaRPr>
          </a:p>
        </p:txBody>
      </p:sp>
      <p:sp>
        <p:nvSpPr>
          <p:cNvPr id="4" name="object 4"/>
          <p:cNvSpPr/>
          <p:nvPr/>
        </p:nvSpPr>
        <p:spPr>
          <a:xfrm>
            <a:off x="4251387"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5217780" y="3480654"/>
            <a:ext cx="13679424" cy="6135378"/>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Eye Movement Desensitization Reprocessing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Three-Pronged Approach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Past</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Present triggers</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Future</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Grounded in the AIP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8 Phase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0D293410-0DC6-3D6E-52A5-23D9857B3F1E}"/>
              </a:ext>
            </a:extLst>
          </p:cNvPr>
          <p:cNvSpPr/>
          <p:nvPr/>
        </p:nvSpPr>
        <p:spPr>
          <a:xfrm>
            <a:off x="877603" y="9429385"/>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6E65A3B1-798C-7393-79DA-1F44A8A52FE0}"/>
              </a:ext>
            </a:extLst>
          </p:cNvPr>
          <p:cNvPicPr/>
          <p:nvPr/>
        </p:nvPicPr>
        <p:blipFill>
          <a:blip r:embed="rId3" cstate="print"/>
          <a:stretch>
            <a:fillRect/>
          </a:stretch>
        </p:blipFill>
        <p:spPr>
          <a:xfrm>
            <a:off x="2151347" y="9427446"/>
            <a:ext cx="1795239" cy="349962"/>
          </a:xfrm>
          <a:prstGeom prst="rect">
            <a:avLst/>
          </a:prstGeom>
        </p:spPr>
      </p:pic>
      <p:sp>
        <p:nvSpPr>
          <p:cNvPr id="8" name="object 10">
            <a:extLst>
              <a:ext uri="{FF2B5EF4-FFF2-40B4-BE49-F238E27FC236}">
                <a16:creationId xmlns:a16="http://schemas.microsoft.com/office/drawing/2014/main" id="{1120D3E6-A32C-E5C1-C8F2-1D834FBEC688}"/>
              </a:ext>
            </a:extLst>
          </p:cNvPr>
          <p:cNvSpPr/>
          <p:nvPr/>
        </p:nvSpPr>
        <p:spPr>
          <a:xfrm>
            <a:off x="399817" y="9134428"/>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3B8D2823-18EA-D942-AF27-753A463BBEBB}"/>
              </a:ext>
            </a:extLst>
          </p:cNvPr>
          <p:cNvSpPr/>
          <p:nvPr/>
        </p:nvSpPr>
        <p:spPr>
          <a:xfrm>
            <a:off x="553195" y="9283589"/>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763283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86400" y="1418654"/>
            <a:ext cx="8185689"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t>The 8 Phases of EMDR</a:t>
            </a:r>
            <a:endParaRPr sz="6200" spc="-95" dirty="0"/>
          </a:p>
        </p:txBody>
      </p:sp>
      <p:sp>
        <p:nvSpPr>
          <p:cNvPr id="11" name="object 11"/>
          <p:cNvSpPr txBox="1"/>
          <p:nvPr/>
        </p:nvSpPr>
        <p:spPr>
          <a:xfrm>
            <a:off x="2750297" y="3350844"/>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1</a:t>
            </a:r>
            <a:endParaRPr sz="4800" dirty="0">
              <a:latin typeface="Lato-Light"/>
              <a:cs typeface="Lato-Light"/>
            </a:endParaRPr>
          </a:p>
        </p:txBody>
      </p:sp>
      <p:sp>
        <p:nvSpPr>
          <p:cNvPr id="12" name="object 12"/>
          <p:cNvSpPr txBox="1"/>
          <p:nvPr/>
        </p:nvSpPr>
        <p:spPr>
          <a:xfrm>
            <a:off x="2750297" y="4786475"/>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2</a:t>
            </a:r>
            <a:endParaRPr sz="4800">
              <a:latin typeface="Lato-Light"/>
              <a:cs typeface="Lato-Light"/>
            </a:endParaRPr>
          </a:p>
        </p:txBody>
      </p:sp>
      <p:sp>
        <p:nvSpPr>
          <p:cNvPr id="14" name="object 14"/>
          <p:cNvSpPr txBox="1"/>
          <p:nvPr/>
        </p:nvSpPr>
        <p:spPr>
          <a:xfrm>
            <a:off x="10489677" y="3382797"/>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4</a:t>
            </a:r>
            <a:endParaRPr sz="4800" dirty="0">
              <a:latin typeface="Lato-Light"/>
              <a:cs typeface="Lato-Light"/>
            </a:endParaRPr>
          </a:p>
        </p:txBody>
      </p:sp>
      <p:grpSp>
        <p:nvGrpSpPr>
          <p:cNvPr id="15" name="object 15"/>
          <p:cNvGrpSpPr/>
          <p:nvPr/>
        </p:nvGrpSpPr>
        <p:grpSpPr>
          <a:xfrm>
            <a:off x="0" y="1"/>
            <a:ext cx="1983739" cy="10287000"/>
            <a:chOff x="0" y="1"/>
            <a:chExt cx="1983739" cy="10287000"/>
          </a:xfrm>
        </p:grpSpPr>
        <p:sp>
          <p:nvSpPr>
            <p:cNvPr id="16" name="object 16"/>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a:p>
          </p:txBody>
        </p:sp>
        <p:sp>
          <p:nvSpPr>
            <p:cNvPr id="17" name="object 17"/>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22" name="object 12">
            <a:extLst>
              <a:ext uri="{FF2B5EF4-FFF2-40B4-BE49-F238E27FC236}">
                <a16:creationId xmlns:a16="http://schemas.microsoft.com/office/drawing/2014/main" id="{E24D0686-3439-E107-BFC9-125C7670316D}"/>
              </a:ext>
            </a:extLst>
          </p:cNvPr>
          <p:cNvSpPr txBox="1"/>
          <p:nvPr/>
        </p:nvSpPr>
        <p:spPr>
          <a:xfrm>
            <a:off x="10496604" y="4805528"/>
            <a:ext cx="379095" cy="756920"/>
          </a:xfrm>
          <a:prstGeom prst="rect">
            <a:avLst/>
          </a:prstGeom>
        </p:spPr>
        <p:txBody>
          <a:bodyPr vert="horz" wrap="square" lIns="0" tIns="12700" rIns="0" bIns="0" rtlCol="0">
            <a:spAutoFit/>
          </a:bodyPr>
          <a:lstStyle/>
          <a:p>
            <a:pPr marL="12700">
              <a:lnSpc>
                <a:spcPct val="100000"/>
              </a:lnSpc>
              <a:spcBef>
                <a:spcPts val="100"/>
              </a:spcBef>
            </a:pPr>
            <a:r>
              <a:rPr lang="en-US" sz="4800" dirty="0">
                <a:solidFill>
                  <a:srgbClr val="FFFFFF"/>
                </a:solidFill>
                <a:latin typeface="Lato-Light"/>
                <a:cs typeface="Lato-Light"/>
              </a:rPr>
              <a:t>5</a:t>
            </a:r>
            <a:endParaRPr sz="4800" dirty="0">
              <a:latin typeface="Lato-Light"/>
              <a:cs typeface="Lato-Light"/>
            </a:endParaRPr>
          </a:p>
        </p:txBody>
      </p:sp>
      <p:sp>
        <p:nvSpPr>
          <p:cNvPr id="23" name="object 13">
            <a:extLst>
              <a:ext uri="{FF2B5EF4-FFF2-40B4-BE49-F238E27FC236}">
                <a16:creationId xmlns:a16="http://schemas.microsoft.com/office/drawing/2014/main" id="{E1B4214F-FD8B-CD9E-657D-5FA01E3CEE2C}"/>
              </a:ext>
            </a:extLst>
          </p:cNvPr>
          <p:cNvSpPr txBox="1"/>
          <p:nvPr/>
        </p:nvSpPr>
        <p:spPr>
          <a:xfrm>
            <a:off x="10496604" y="6245074"/>
            <a:ext cx="379095" cy="756920"/>
          </a:xfrm>
          <a:prstGeom prst="rect">
            <a:avLst/>
          </a:prstGeom>
        </p:spPr>
        <p:txBody>
          <a:bodyPr vert="horz" wrap="square" lIns="0" tIns="12700" rIns="0" bIns="0" rtlCol="0">
            <a:spAutoFit/>
          </a:bodyPr>
          <a:lstStyle/>
          <a:p>
            <a:pPr marL="12700">
              <a:lnSpc>
                <a:spcPct val="100000"/>
              </a:lnSpc>
              <a:spcBef>
                <a:spcPts val="100"/>
              </a:spcBef>
            </a:pPr>
            <a:r>
              <a:rPr lang="en-US" sz="4800" dirty="0">
                <a:solidFill>
                  <a:srgbClr val="FFFFFF"/>
                </a:solidFill>
                <a:latin typeface="Lato-Light"/>
                <a:cs typeface="Lato-Light"/>
              </a:rPr>
              <a:t>6</a:t>
            </a:r>
            <a:endParaRPr sz="4800" dirty="0">
              <a:latin typeface="Lato-Light"/>
              <a:cs typeface="Lato-Light"/>
            </a:endParaRPr>
          </a:p>
        </p:txBody>
      </p:sp>
      <p:sp>
        <p:nvSpPr>
          <p:cNvPr id="24" name="Google Shape;468;p18">
            <a:extLst>
              <a:ext uri="{FF2B5EF4-FFF2-40B4-BE49-F238E27FC236}">
                <a16:creationId xmlns:a16="http://schemas.microsoft.com/office/drawing/2014/main" id="{7316AEE8-CB19-5880-7E74-DAA7C62322B4}"/>
              </a:ext>
            </a:extLst>
          </p:cNvPr>
          <p:cNvSpPr txBox="1"/>
          <p:nvPr/>
        </p:nvSpPr>
        <p:spPr>
          <a:xfrm>
            <a:off x="11685783" y="7869654"/>
            <a:ext cx="8546927"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8) Reevaluation Phase</a:t>
            </a:r>
            <a:endParaRPr sz="3200" dirty="0"/>
          </a:p>
          <a:p>
            <a:pPr marL="0" marR="0" lvl="0" indent="0" algn="l" rtl="0">
              <a:spcBef>
                <a:spcPts val="0"/>
              </a:spcBef>
              <a:spcAft>
                <a:spcPts val="0"/>
              </a:spcAft>
              <a:buNone/>
            </a:pPr>
            <a:endParaRPr sz="3200" dirty="0">
              <a:solidFill>
                <a:schemeClr val="dk1"/>
              </a:solidFill>
              <a:latin typeface="Lato Black"/>
              <a:ea typeface="Lato Black"/>
              <a:cs typeface="Lato Black"/>
              <a:sym typeface="Lato Black"/>
            </a:endParaRPr>
          </a:p>
        </p:txBody>
      </p:sp>
      <p:grpSp>
        <p:nvGrpSpPr>
          <p:cNvPr id="25" name="Google Shape;473;p18">
            <a:extLst>
              <a:ext uri="{FF2B5EF4-FFF2-40B4-BE49-F238E27FC236}">
                <a16:creationId xmlns:a16="http://schemas.microsoft.com/office/drawing/2014/main" id="{857FD70C-C184-26AF-A31B-AC06F3D4761E}"/>
              </a:ext>
            </a:extLst>
          </p:cNvPr>
          <p:cNvGrpSpPr/>
          <p:nvPr/>
        </p:nvGrpSpPr>
        <p:grpSpPr>
          <a:xfrm>
            <a:off x="2750297" y="4646464"/>
            <a:ext cx="953513" cy="953513"/>
            <a:chOff x="4086808" y="6427001"/>
            <a:chExt cx="953513" cy="953513"/>
          </a:xfrm>
          <a:solidFill>
            <a:srgbClr val="B6DFCD"/>
          </a:solidFill>
        </p:grpSpPr>
        <p:sp>
          <p:nvSpPr>
            <p:cNvPr id="26" name="Google Shape;474;p18">
              <a:extLst>
                <a:ext uri="{FF2B5EF4-FFF2-40B4-BE49-F238E27FC236}">
                  <a16:creationId xmlns:a16="http://schemas.microsoft.com/office/drawing/2014/main" id="{8A29273D-8016-F5E0-A639-6280EE4FA4D6}"/>
                </a:ext>
              </a:extLst>
            </p:cNvPr>
            <p:cNvSpPr/>
            <p:nvPr/>
          </p:nvSpPr>
          <p:spPr>
            <a:xfrm>
              <a:off x="4086808" y="642700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 name="Google Shape;475;p18">
              <a:extLst>
                <a:ext uri="{FF2B5EF4-FFF2-40B4-BE49-F238E27FC236}">
                  <a16:creationId xmlns:a16="http://schemas.microsoft.com/office/drawing/2014/main" id="{89ECBAB8-F936-0EB3-6867-20C65ADE4ADE}"/>
                </a:ext>
              </a:extLst>
            </p:cNvPr>
            <p:cNvSpPr txBox="1"/>
            <p:nvPr/>
          </p:nvSpPr>
          <p:spPr>
            <a:xfrm>
              <a:off x="4338217" y="654981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2</a:t>
              </a:r>
              <a:endParaRPr/>
            </a:p>
          </p:txBody>
        </p:sp>
      </p:grpSp>
      <p:grpSp>
        <p:nvGrpSpPr>
          <p:cNvPr id="28" name="Google Shape;476;p18">
            <a:extLst>
              <a:ext uri="{FF2B5EF4-FFF2-40B4-BE49-F238E27FC236}">
                <a16:creationId xmlns:a16="http://schemas.microsoft.com/office/drawing/2014/main" id="{42EA6066-CDDE-EF1D-8C82-6297D158E081}"/>
              </a:ext>
            </a:extLst>
          </p:cNvPr>
          <p:cNvGrpSpPr/>
          <p:nvPr/>
        </p:nvGrpSpPr>
        <p:grpSpPr>
          <a:xfrm>
            <a:off x="2750297" y="6214006"/>
            <a:ext cx="953513" cy="953513"/>
            <a:chOff x="4086808" y="7994543"/>
            <a:chExt cx="953513" cy="953513"/>
          </a:xfrm>
        </p:grpSpPr>
        <p:sp>
          <p:nvSpPr>
            <p:cNvPr id="29" name="Google Shape;477;p18">
              <a:extLst>
                <a:ext uri="{FF2B5EF4-FFF2-40B4-BE49-F238E27FC236}">
                  <a16:creationId xmlns:a16="http://schemas.microsoft.com/office/drawing/2014/main" id="{9B8ECC7B-679E-AC18-A507-212351EAB4BC}"/>
                </a:ext>
              </a:extLst>
            </p:cNvPr>
            <p:cNvSpPr/>
            <p:nvPr/>
          </p:nvSpPr>
          <p:spPr>
            <a:xfrm>
              <a:off x="4086808" y="7994543"/>
              <a:ext cx="953513" cy="953513"/>
            </a:xfrm>
            <a:prstGeom prst="roundRect">
              <a:avLst>
                <a:gd name="adj" fmla="val 16667"/>
              </a:avLst>
            </a:prstGeom>
            <a:solidFill>
              <a:srgbClr val="B6DFC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 name="Google Shape;478;p18">
              <a:extLst>
                <a:ext uri="{FF2B5EF4-FFF2-40B4-BE49-F238E27FC236}">
                  <a16:creationId xmlns:a16="http://schemas.microsoft.com/office/drawing/2014/main" id="{8F365338-684F-0F6D-6E4C-9D5E6FB86517}"/>
                </a:ext>
              </a:extLst>
            </p:cNvPr>
            <p:cNvSpPr txBox="1"/>
            <p:nvPr/>
          </p:nvSpPr>
          <p:spPr>
            <a:xfrm>
              <a:off x="4338217" y="8117356"/>
              <a:ext cx="45069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3</a:t>
              </a:r>
              <a:endParaRPr/>
            </a:p>
          </p:txBody>
        </p:sp>
      </p:grpSp>
      <p:grpSp>
        <p:nvGrpSpPr>
          <p:cNvPr id="31" name="Google Shape;479;p18">
            <a:extLst>
              <a:ext uri="{FF2B5EF4-FFF2-40B4-BE49-F238E27FC236}">
                <a16:creationId xmlns:a16="http://schemas.microsoft.com/office/drawing/2014/main" id="{8F30C3DD-5D0D-31EB-382D-A543C1BEB2B7}"/>
              </a:ext>
            </a:extLst>
          </p:cNvPr>
          <p:cNvGrpSpPr/>
          <p:nvPr/>
        </p:nvGrpSpPr>
        <p:grpSpPr>
          <a:xfrm>
            <a:off x="2750297" y="7781548"/>
            <a:ext cx="953513" cy="953513"/>
            <a:chOff x="4086808" y="9562085"/>
            <a:chExt cx="953513" cy="953513"/>
          </a:xfrm>
          <a:solidFill>
            <a:srgbClr val="B6DFCD"/>
          </a:solidFill>
        </p:grpSpPr>
        <p:sp>
          <p:nvSpPr>
            <p:cNvPr id="32" name="Google Shape;480;p18">
              <a:extLst>
                <a:ext uri="{FF2B5EF4-FFF2-40B4-BE49-F238E27FC236}">
                  <a16:creationId xmlns:a16="http://schemas.microsoft.com/office/drawing/2014/main" id="{45D7D341-FADA-C93F-20C5-4AC767AA7C9D}"/>
                </a:ext>
              </a:extLst>
            </p:cNvPr>
            <p:cNvSpPr/>
            <p:nvPr/>
          </p:nvSpPr>
          <p:spPr>
            <a:xfrm>
              <a:off x="4086808" y="9562085"/>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 name="Google Shape;481;p18">
              <a:extLst>
                <a:ext uri="{FF2B5EF4-FFF2-40B4-BE49-F238E27FC236}">
                  <a16:creationId xmlns:a16="http://schemas.microsoft.com/office/drawing/2014/main" id="{29AD360D-31F2-F454-921F-7A3FC5A0F3D9}"/>
                </a:ext>
              </a:extLst>
            </p:cNvPr>
            <p:cNvSpPr txBox="1"/>
            <p:nvPr/>
          </p:nvSpPr>
          <p:spPr>
            <a:xfrm>
              <a:off x="4338217" y="9684898"/>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4</a:t>
              </a:r>
              <a:endParaRPr/>
            </a:p>
          </p:txBody>
        </p:sp>
      </p:grpSp>
      <p:grpSp>
        <p:nvGrpSpPr>
          <p:cNvPr id="34" name="Google Shape;482;p18">
            <a:extLst>
              <a:ext uri="{FF2B5EF4-FFF2-40B4-BE49-F238E27FC236}">
                <a16:creationId xmlns:a16="http://schemas.microsoft.com/office/drawing/2014/main" id="{FD12FF68-A8C8-4220-985F-7EE45AEACBB1}"/>
              </a:ext>
            </a:extLst>
          </p:cNvPr>
          <p:cNvGrpSpPr/>
          <p:nvPr/>
        </p:nvGrpSpPr>
        <p:grpSpPr>
          <a:xfrm>
            <a:off x="10304514" y="3023375"/>
            <a:ext cx="953513" cy="953513"/>
            <a:chOff x="12651190" y="4896781"/>
            <a:chExt cx="953513" cy="953513"/>
          </a:xfrm>
        </p:grpSpPr>
        <p:sp>
          <p:nvSpPr>
            <p:cNvPr id="35" name="Google Shape;483;p18">
              <a:extLst>
                <a:ext uri="{FF2B5EF4-FFF2-40B4-BE49-F238E27FC236}">
                  <a16:creationId xmlns:a16="http://schemas.microsoft.com/office/drawing/2014/main" id="{C7AE5BBD-C6FC-7125-5885-DA0147EA471C}"/>
                </a:ext>
              </a:extLst>
            </p:cNvPr>
            <p:cNvSpPr/>
            <p:nvPr/>
          </p:nvSpPr>
          <p:spPr>
            <a:xfrm>
              <a:off x="12651190" y="4896781"/>
              <a:ext cx="953513" cy="953513"/>
            </a:xfrm>
            <a:prstGeom prst="roundRect">
              <a:avLst>
                <a:gd name="adj" fmla="val 16667"/>
              </a:avLst>
            </a:prstGeom>
            <a:solidFill>
              <a:srgbClr val="8BCC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 name="Google Shape;484;p18">
              <a:extLst>
                <a:ext uri="{FF2B5EF4-FFF2-40B4-BE49-F238E27FC236}">
                  <a16:creationId xmlns:a16="http://schemas.microsoft.com/office/drawing/2014/main" id="{90F215B6-4F05-2FC2-9EC3-A457E6AC3FAF}"/>
                </a:ext>
              </a:extLst>
            </p:cNvPr>
            <p:cNvSpPr txBox="1"/>
            <p:nvPr/>
          </p:nvSpPr>
          <p:spPr>
            <a:xfrm>
              <a:off x="12902599" y="5019594"/>
              <a:ext cx="45069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5</a:t>
              </a:r>
              <a:endParaRPr/>
            </a:p>
          </p:txBody>
        </p:sp>
      </p:grpSp>
      <p:grpSp>
        <p:nvGrpSpPr>
          <p:cNvPr id="37" name="Google Shape;485;p18">
            <a:extLst>
              <a:ext uri="{FF2B5EF4-FFF2-40B4-BE49-F238E27FC236}">
                <a16:creationId xmlns:a16="http://schemas.microsoft.com/office/drawing/2014/main" id="{508FC6F3-0F55-6A65-D970-8F90E08B8D2C}"/>
              </a:ext>
            </a:extLst>
          </p:cNvPr>
          <p:cNvGrpSpPr/>
          <p:nvPr/>
        </p:nvGrpSpPr>
        <p:grpSpPr>
          <a:xfrm>
            <a:off x="10304514" y="4553595"/>
            <a:ext cx="953513" cy="953513"/>
            <a:chOff x="12651190" y="6427001"/>
            <a:chExt cx="953513" cy="953513"/>
          </a:xfrm>
          <a:solidFill>
            <a:srgbClr val="B6DFCD"/>
          </a:solidFill>
        </p:grpSpPr>
        <p:sp>
          <p:nvSpPr>
            <p:cNvPr id="38" name="Google Shape;486;p18">
              <a:extLst>
                <a:ext uri="{FF2B5EF4-FFF2-40B4-BE49-F238E27FC236}">
                  <a16:creationId xmlns:a16="http://schemas.microsoft.com/office/drawing/2014/main" id="{580DDB4D-4C3B-30D7-16BC-75C990CF8343}"/>
                </a:ext>
              </a:extLst>
            </p:cNvPr>
            <p:cNvSpPr/>
            <p:nvPr/>
          </p:nvSpPr>
          <p:spPr>
            <a:xfrm>
              <a:off x="12651190" y="642700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 name="Google Shape;487;p18">
              <a:extLst>
                <a:ext uri="{FF2B5EF4-FFF2-40B4-BE49-F238E27FC236}">
                  <a16:creationId xmlns:a16="http://schemas.microsoft.com/office/drawing/2014/main" id="{1E8071C5-B815-21A4-D2F7-EB07799A6204}"/>
                </a:ext>
              </a:extLst>
            </p:cNvPr>
            <p:cNvSpPr txBox="1"/>
            <p:nvPr/>
          </p:nvSpPr>
          <p:spPr>
            <a:xfrm>
              <a:off x="12902599" y="654981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6</a:t>
              </a:r>
              <a:endParaRPr/>
            </a:p>
          </p:txBody>
        </p:sp>
      </p:grpSp>
      <p:grpSp>
        <p:nvGrpSpPr>
          <p:cNvPr id="40" name="Google Shape;488;p18">
            <a:extLst>
              <a:ext uri="{FF2B5EF4-FFF2-40B4-BE49-F238E27FC236}">
                <a16:creationId xmlns:a16="http://schemas.microsoft.com/office/drawing/2014/main" id="{F37A2229-A257-957E-0E08-23F25F5E72A2}"/>
              </a:ext>
            </a:extLst>
          </p:cNvPr>
          <p:cNvGrpSpPr/>
          <p:nvPr/>
        </p:nvGrpSpPr>
        <p:grpSpPr>
          <a:xfrm>
            <a:off x="10304514" y="6121137"/>
            <a:ext cx="953513" cy="953513"/>
            <a:chOff x="12651190" y="7994543"/>
            <a:chExt cx="953513" cy="953513"/>
          </a:xfrm>
          <a:solidFill>
            <a:srgbClr val="B6DFCD"/>
          </a:solidFill>
        </p:grpSpPr>
        <p:sp>
          <p:nvSpPr>
            <p:cNvPr id="41" name="Google Shape;489;p18">
              <a:extLst>
                <a:ext uri="{FF2B5EF4-FFF2-40B4-BE49-F238E27FC236}">
                  <a16:creationId xmlns:a16="http://schemas.microsoft.com/office/drawing/2014/main" id="{46062F8E-2988-77F9-F7CC-B60C80D0C944}"/>
                </a:ext>
              </a:extLst>
            </p:cNvPr>
            <p:cNvSpPr/>
            <p:nvPr/>
          </p:nvSpPr>
          <p:spPr>
            <a:xfrm>
              <a:off x="12651190" y="7994543"/>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 name="Google Shape;490;p18">
              <a:extLst>
                <a:ext uri="{FF2B5EF4-FFF2-40B4-BE49-F238E27FC236}">
                  <a16:creationId xmlns:a16="http://schemas.microsoft.com/office/drawing/2014/main" id="{08C6FC99-A343-61E7-9957-610467D3E78C}"/>
                </a:ext>
              </a:extLst>
            </p:cNvPr>
            <p:cNvSpPr txBox="1"/>
            <p:nvPr/>
          </p:nvSpPr>
          <p:spPr>
            <a:xfrm>
              <a:off x="12902599" y="8117356"/>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7</a:t>
              </a:r>
              <a:endParaRPr/>
            </a:p>
          </p:txBody>
        </p:sp>
      </p:grpSp>
      <p:grpSp>
        <p:nvGrpSpPr>
          <p:cNvPr id="43" name="Google Shape;491;p18">
            <a:extLst>
              <a:ext uri="{FF2B5EF4-FFF2-40B4-BE49-F238E27FC236}">
                <a16:creationId xmlns:a16="http://schemas.microsoft.com/office/drawing/2014/main" id="{F5497186-490F-4034-8C08-09B61398C96F}"/>
              </a:ext>
            </a:extLst>
          </p:cNvPr>
          <p:cNvGrpSpPr/>
          <p:nvPr/>
        </p:nvGrpSpPr>
        <p:grpSpPr>
          <a:xfrm>
            <a:off x="10304514" y="7688679"/>
            <a:ext cx="953513" cy="953513"/>
            <a:chOff x="12651190" y="9562085"/>
            <a:chExt cx="953513" cy="953513"/>
          </a:xfrm>
          <a:solidFill>
            <a:srgbClr val="B6DFCD"/>
          </a:solidFill>
        </p:grpSpPr>
        <p:sp>
          <p:nvSpPr>
            <p:cNvPr id="44" name="Google Shape;492;p18">
              <a:extLst>
                <a:ext uri="{FF2B5EF4-FFF2-40B4-BE49-F238E27FC236}">
                  <a16:creationId xmlns:a16="http://schemas.microsoft.com/office/drawing/2014/main" id="{7BE2588D-3AB9-A6C1-5F48-2BAC320C6F40}"/>
                </a:ext>
              </a:extLst>
            </p:cNvPr>
            <p:cNvSpPr/>
            <p:nvPr/>
          </p:nvSpPr>
          <p:spPr>
            <a:xfrm>
              <a:off x="12651190" y="9562085"/>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 name="Google Shape;493;p18">
              <a:extLst>
                <a:ext uri="{FF2B5EF4-FFF2-40B4-BE49-F238E27FC236}">
                  <a16:creationId xmlns:a16="http://schemas.microsoft.com/office/drawing/2014/main" id="{0C3D8C68-1B7F-87A8-71A2-0B15203DB248}"/>
                </a:ext>
              </a:extLst>
            </p:cNvPr>
            <p:cNvSpPr txBox="1"/>
            <p:nvPr/>
          </p:nvSpPr>
          <p:spPr>
            <a:xfrm>
              <a:off x="12902599" y="9684898"/>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8</a:t>
              </a:r>
              <a:endParaRPr/>
            </a:p>
          </p:txBody>
        </p:sp>
      </p:grpSp>
      <p:sp>
        <p:nvSpPr>
          <p:cNvPr id="46" name="Google Shape;494;p18">
            <a:extLst>
              <a:ext uri="{FF2B5EF4-FFF2-40B4-BE49-F238E27FC236}">
                <a16:creationId xmlns:a16="http://schemas.microsoft.com/office/drawing/2014/main" id="{9EA56341-B1FB-E2D6-2112-F97B474DDC09}"/>
              </a:ext>
            </a:extLst>
          </p:cNvPr>
          <p:cNvSpPr txBox="1"/>
          <p:nvPr/>
        </p:nvSpPr>
        <p:spPr>
          <a:xfrm>
            <a:off x="3739444" y="3261481"/>
            <a:ext cx="7127272"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1) Client History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7" name="Google Shape;495;p18">
            <a:extLst>
              <a:ext uri="{FF2B5EF4-FFF2-40B4-BE49-F238E27FC236}">
                <a16:creationId xmlns:a16="http://schemas.microsoft.com/office/drawing/2014/main" id="{43E2024A-F791-A7DF-580E-B1B22BCA7807}"/>
              </a:ext>
            </a:extLst>
          </p:cNvPr>
          <p:cNvSpPr txBox="1"/>
          <p:nvPr/>
        </p:nvSpPr>
        <p:spPr>
          <a:xfrm>
            <a:off x="3745120" y="4759669"/>
            <a:ext cx="6651180"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2) Preparation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8" name="Google Shape;496;p18">
            <a:extLst>
              <a:ext uri="{FF2B5EF4-FFF2-40B4-BE49-F238E27FC236}">
                <a16:creationId xmlns:a16="http://schemas.microsoft.com/office/drawing/2014/main" id="{EB243B4B-D738-47E9-FCE1-AA7C4857037D}"/>
              </a:ext>
            </a:extLst>
          </p:cNvPr>
          <p:cNvSpPr txBox="1"/>
          <p:nvPr/>
        </p:nvSpPr>
        <p:spPr>
          <a:xfrm>
            <a:off x="3739444" y="6263635"/>
            <a:ext cx="6665607"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dirty="0">
                <a:solidFill>
                  <a:schemeClr val="dk1"/>
                </a:solidFill>
                <a:latin typeface="Lato Black"/>
                <a:ea typeface="Lato Black"/>
                <a:cs typeface="Lato Black"/>
                <a:sym typeface="Lato Black"/>
              </a:rPr>
              <a:t>(Phase 3) Assessment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9" name="Google Shape;497;p18">
            <a:extLst>
              <a:ext uri="{FF2B5EF4-FFF2-40B4-BE49-F238E27FC236}">
                <a16:creationId xmlns:a16="http://schemas.microsoft.com/office/drawing/2014/main" id="{53671E58-86D7-43EA-B3EB-F4C7D3129238}"/>
              </a:ext>
            </a:extLst>
          </p:cNvPr>
          <p:cNvSpPr txBox="1"/>
          <p:nvPr/>
        </p:nvSpPr>
        <p:spPr>
          <a:xfrm>
            <a:off x="3760462" y="7855194"/>
            <a:ext cx="7497565"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4) Desensitization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50" name="Google Shape;498;p18">
            <a:extLst>
              <a:ext uri="{FF2B5EF4-FFF2-40B4-BE49-F238E27FC236}">
                <a16:creationId xmlns:a16="http://schemas.microsoft.com/office/drawing/2014/main" id="{49A1906E-17E6-B1CA-D40D-F9711E432E63}"/>
              </a:ext>
            </a:extLst>
          </p:cNvPr>
          <p:cNvSpPr txBox="1"/>
          <p:nvPr/>
        </p:nvSpPr>
        <p:spPr>
          <a:xfrm>
            <a:off x="11651050" y="3290173"/>
            <a:ext cx="6506909"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5) Installation Phase</a:t>
            </a:r>
            <a:endParaRPr sz="3200" dirty="0"/>
          </a:p>
          <a:p>
            <a:pPr marL="0" marR="0" lvl="0" indent="0" algn="l" rtl="0">
              <a:spcBef>
                <a:spcPts val="0"/>
              </a:spcBef>
              <a:spcAft>
                <a:spcPts val="0"/>
              </a:spcAft>
              <a:buNone/>
            </a:pPr>
            <a:endParaRPr sz="3200" dirty="0">
              <a:solidFill>
                <a:schemeClr val="dk1"/>
              </a:solidFill>
              <a:latin typeface="Calibri"/>
              <a:ea typeface="Calibri"/>
              <a:cs typeface="Calibri"/>
              <a:sym typeface="Calibri"/>
            </a:endParaRPr>
          </a:p>
        </p:txBody>
      </p:sp>
      <p:sp>
        <p:nvSpPr>
          <p:cNvPr id="51" name="Google Shape;499;p18">
            <a:extLst>
              <a:ext uri="{FF2B5EF4-FFF2-40B4-BE49-F238E27FC236}">
                <a16:creationId xmlns:a16="http://schemas.microsoft.com/office/drawing/2014/main" id="{2AC72C85-E1D3-88C6-048E-D13EF54E82BD}"/>
              </a:ext>
            </a:extLst>
          </p:cNvPr>
          <p:cNvSpPr txBox="1"/>
          <p:nvPr/>
        </p:nvSpPr>
        <p:spPr>
          <a:xfrm>
            <a:off x="11685783" y="4821310"/>
            <a:ext cx="6328977"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Lato Black"/>
                <a:ea typeface="Lato Black"/>
                <a:cs typeface="Lato Black"/>
                <a:sym typeface="Lato Black"/>
              </a:rPr>
              <a:t>(Phase 6) Body Scan Phase</a:t>
            </a:r>
            <a:endParaRPr sz="3200"/>
          </a:p>
          <a:p>
            <a:pPr marL="0" marR="0" lvl="0" indent="0" algn="l" rtl="0">
              <a:spcBef>
                <a:spcPts val="0"/>
              </a:spcBef>
              <a:spcAft>
                <a:spcPts val="0"/>
              </a:spcAft>
              <a:buNone/>
            </a:pPr>
            <a:endParaRPr sz="3200">
              <a:solidFill>
                <a:schemeClr val="dk1"/>
              </a:solidFill>
              <a:latin typeface="Calibri"/>
              <a:ea typeface="Calibri"/>
              <a:cs typeface="Calibri"/>
              <a:sym typeface="Calibri"/>
            </a:endParaRPr>
          </a:p>
        </p:txBody>
      </p:sp>
      <p:sp>
        <p:nvSpPr>
          <p:cNvPr id="52" name="Google Shape;500;p18">
            <a:extLst>
              <a:ext uri="{FF2B5EF4-FFF2-40B4-BE49-F238E27FC236}">
                <a16:creationId xmlns:a16="http://schemas.microsoft.com/office/drawing/2014/main" id="{FFAA3C47-8B6C-66B6-4CE8-8FC6E8F2F617}"/>
              </a:ext>
            </a:extLst>
          </p:cNvPr>
          <p:cNvSpPr txBox="1"/>
          <p:nvPr/>
        </p:nvSpPr>
        <p:spPr>
          <a:xfrm>
            <a:off x="11685783" y="6384440"/>
            <a:ext cx="5666936"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Lato Black"/>
                <a:ea typeface="Lato Black"/>
                <a:cs typeface="Lato Black"/>
                <a:sym typeface="Lato Black"/>
              </a:rPr>
              <a:t>(Phase 7) Closure Phase</a:t>
            </a:r>
            <a:endParaRPr sz="3200"/>
          </a:p>
        </p:txBody>
      </p:sp>
      <p:grpSp>
        <p:nvGrpSpPr>
          <p:cNvPr id="53" name="Google Shape;470;p18">
            <a:extLst>
              <a:ext uri="{FF2B5EF4-FFF2-40B4-BE49-F238E27FC236}">
                <a16:creationId xmlns:a16="http://schemas.microsoft.com/office/drawing/2014/main" id="{129D294F-89EE-138D-082B-9BE18B446669}"/>
              </a:ext>
            </a:extLst>
          </p:cNvPr>
          <p:cNvGrpSpPr/>
          <p:nvPr/>
        </p:nvGrpSpPr>
        <p:grpSpPr>
          <a:xfrm>
            <a:off x="2708205" y="3146189"/>
            <a:ext cx="953513" cy="953513"/>
            <a:chOff x="4086808" y="4896781"/>
            <a:chExt cx="953513" cy="953513"/>
          </a:xfrm>
          <a:solidFill>
            <a:srgbClr val="B6DFCD"/>
          </a:solidFill>
        </p:grpSpPr>
        <p:sp>
          <p:nvSpPr>
            <p:cNvPr id="54" name="Google Shape;471;p18">
              <a:extLst>
                <a:ext uri="{FF2B5EF4-FFF2-40B4-BE49-F238E27FC236}">
                  <a16:creationId xmlns:a16="http://schemas.microsoft.com/office/drawing/2014/main" id="{BCFAF1CD-2462-45A9-743A-9D8B0183B435}"/>
                </a:ext>
              </a:extLst>
            </p:cNvPr>
            <p:cNvSpPr/>
            <p:nvPr/>
          </p:nvSpPr>
          <p:spPr>
            <a:xfrm>
              <a:off x="4086808" y="489678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5" name="Google Shape;472;p18">
              <a:extLst>
                <a:ext uri="{FF2B5EF4-FFF2-40B4-BE49-F238E27FC236}">
                  <a16:creationId xmlns:a16="http://schemas.microsoft.com/office/drawing/2014/main" id="{24321CEB-8C8B-0024-F5B3-23839B2BEB47}"/>
                </a:ext>
              </a:extLst>
            </p:cNvPr>
            <p:cNvSpPr txBox="1"/>
            <p:nvPr/>
          </p:nvSpPr>
          <p:spPr>
            <a:xfrm>
              <a:off x="4338217" y="501959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dirty="0">
                  <a:solidFill>
                    <a:schemeClr val="lt1"/>
                  </a:solidFill>
                  <a:latin typeface="Lato Black"/>
                  <a:ea typeface="Lato Black"/>
                  <a:cs typeface="Lato Black"/>
                  <a:sym typeface="Lato Black"/>
                </a:rPr>
                <a:t>1</a:t>
              </a:r>
              <a:endParaRPr dirty="0"/>
            </a:p>
          </p:txBody>
        </p:sp>
      </p:grpSp>
      <p:pic>
        <p:nvPicPr>
          <p:cNvPr id="58" name="Google Shape;427;p16" descr="A picture containing icon&#10;&#10;Description automatically generated">
            <a:extLst>
              <a:ext uri="{FF2B5EF4-FFF2-40B4-BE49-F238E27FC236}">
                <a16:creationId xmlns:a16="http://schemas.microsoft.com/office/drawing/2014/main" id="{CDF14FE3-AD56-1A00-13DF-72F186566755}"/>
              </a:ext>
            </a:extLst>
          </p:cNvPr>
          <p:cNvPicPr preferRelativeResize="0"/>
          <p:nvPr/>
        </p:nvPicPr>
        <p:blipFill rotWithShape="1">
          <a:blip r:embed="rId2">
            <a:alphaModFix/>
          </a:blip>
          <a:srcRect/>
          <a:stretch/>
        </p:blipFill>
        <p:spPr>
          <a:xfrm>
            <a:off x="15642521" y="8612247"/>
            <a:ext cx="2613948" cy="2080260"/>
          </a:xfrm>
          <a:prstGeom prst="rect">
            <a:avLst/>
          </a:prstGeom>
          <a:noFill/>
          <a:ln>
            <a:noFill/>
          </a:ln>
        </p:spPr>
      </p:pic>
      <p:sp>
        <p:nvSpPr>
          <p:cNvPr id="59" name="Google Shape;428;p16">
            <a:extLst>
              <a:ext uri="{FF2B5EF4-FFF2-40B4-BE49-F238E27FC236}">
                <a16:creationId xmlns:a16="http://schemas.microsoft.com/office/drawing/2014/main" id="{BAE7BBE0-392E-EE7B-6882-013078865E9F}"/>
              </a:ext>
            </a:extLst>
          </p:cNvPr>
          <p:cNvSpPr/>
          <p:nvPr/>
        </p:nvSpPr>
        <p:spPr>
          <a:xfrm>
            <a:off x="15897636" y="9478020"/>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3" name="object 6">
            <a:extLst>
              <a:ext uri="{FF2B5EF4-FFF2-40B4-BE49-F238E27FC236}">
                <a16:creationId xmlns:a16="http://schemas.microsoft.com/office/drawing/2014/main" id="{7CBD48D8-5F83-822F-DA68-A8B42B53F09E}"/>
              </a:ext>
            </a:extLst>
          </p:cNvPr>
          <p:cNvSpPr/>
          <p:nvPr/>
        </p:nvSpPr>
        <p:spPr>
          <a:xfrm>
            <a:off x="14983355" y="616673"/>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4" name="object 7">
            <a:extLst>
              <a:ext uri="{FF2B5EF4-FFF2-40B4-BE49-F238E27FC236}">
                <a16:creationId xmlns:a16="http://schemas.microsoft.com/office/drawing/2014/main" id="{5C9624E8-E061-BF92-C289-3D5BB106F96C}"/>
              </a:ext>
            </a:extLst>
          </p:cNvPr>
          <p:cNvPicPr/>
          <p:nvPr/>
        </p:nvPicPr>
        <p:blipFill>
          <a:blip r:embed="rId3" cstate="print"/>
          <a:stretch>
            <a:fillRect/>
          </a:stretch>
        </p:blipFill>
        <p:spPr>
          <a:xfrm>
            <a:off x="16257099" y="614734"/>
            <a:ext cx="1795239" cy="349962"/>
          </a:xfrm>
          <a:prstGeom prst="rect">
            <a:avLst/>
          </a:prstGeom>
        </p:spPr>
      </p:pic>
      <p:sp>
        <p:nvSpPr>
          <p:cNvPr id="5" name="object 10">
            <a:extLst>
              <a:ext uri="{FF2B5EF4-FFF2-40B4-BE49-F238E27FC236}">
                <a16:creationId xmlns:a16="http://schemas.microsoft.com/office/drawing/2014/main" id="{D6950800-9E49-D462-08E9-E0679C32B447}"/>
              </a:ext>
            </a:extLst>
          </p:cNvPr>
          <p:cNvSpPr/>
          <p:nvPr/>
        </p:nvSpPr>
        <p:spPr>
          <a:xfrm>
            <a:off x="14505569" y="321716"/>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6" name="object 11">
            <a:extLst>
              <a:ext uri="{FF2B5EF4-FFF2-40B4-BE49-F238E27FC236}">
                <a16:creationId xmlns:a16="http://schemas.microsoft.com/office/drawing/2014/main" id="{487C58D2-D0E6-6C3A-F865-2C89CE2A6086}"/>
              </a:ext>
            </a:extLst>
          </p:cNvPr>
          <p:cNvSpPr/>
          <p:nvPr/>
        </p:nvSpPr>
        <p:spPr>
          <a:xfrm>
            <a:off x="14658947" y="470877"/>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0205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 y="-185057"/>
            <a:ext cx="18287999" cy="10477500"/>
          </a:xfrm>
          <a:prstGeom prst="rect">
            <a:avLst/>
          </a:prstGeom>
        </p:spPr>
      </p:pic>
      <p:sp>
        <p:nvSpPr>
          <p:cNvPr id="3" name="object 3"/>
          <p:cNvSpPr txBox="1">
            <a:spLocks noGrp="1"/>
          </p:cNvSpPr>
          <p:nvPr>
            <p:ph type="title"/>
          </p:nvPr>
        </p:nvSpPr>
        <p:spPr>
          <a:xfrm>
            <a:off x="4800600" y="4554838"/>
            <a:ext cx="10166889" cy="997709"/>
          </a:xfrm>
          <a:prstGeom prst="rect">
            <a:avLst/>
          </a:prstGeom>
        </p:spPr>
        <p:txBody>
          <a:bodyPr vert="horz" wrap="square" lIns="0" tIns="12700" rIns="0" bIns="0" rtlCol="0">
            <a:spAutoFit/>
          </a:bodyPr>
          <a:lstStyle/>
          <a:p>
            <a:pPr marL="12700">
              <a:lnSpc>
                <a:spcPct val="100000"/>
              </a:lnSpc>
              <a:spcBef>
                <a:spcPts val="100"/>
              </a:spcBef>
            </a:pPr>
            <a:r>
              <a:rPr lang="en-US" spc="-10" dirty="0"/>
              <a:t>Future Template</a:t>
            </a:r>
            <a:endParaRPr spc="-10" dirty="0"/>
          </a:p>
        </p:txBody>
      </p:sp>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01A0C6"/>
          </a:solidFill>
        </p:spPr>
        <p:txBody>
          <a:bodyPr wrap="square" lIns="0" tIns="0" rIns="0" bIns="0" rtlCol="0"/>
          <a:lstStyle/>
          <a:p>
            <a:endParaRPr/>
          </a:p>
        </p:txBody>
      </p:sp>
      <p:sp>
        <p:nvSpPr>
          <p:cNvPr id="4" name="object 6">
            <a:extLst>
              <a:ext uri="{FF2B5EF4-FFF2-40B4-BE49-F238E27FC236}">
                <a16:creationId xmlns:a16="http://schemas.microsoft.com/office/drawing/2014/main" id="{4595AC25-0E70-F8E6-45C4-72A9A42BAA2F}"/>
              </a:ext>
            </a:extLst>
          </p:cNvPr>
          <p:cNvSpPr/>
          <p:nvPr/>
        </p:nvSpPr>
        <p:spPr>
          <a:xfrm>
            <a:off x="14890111" y="953906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C07E592C-6B8F-062D-0062-E572CF69C71C}"/>
              </a:ext>
            </a:extLst>
          </p:cNvPr>
          <p:cNvPicPr/>
          <p:nvPr/>
        </p:nvPicPr>
        <p:blipFill>
          <a:blip r:embed="rId3" cstate="print"/>
          <a:stretch>
            <a:fillRect/>
          </a:stretch>
        </p:blipFill>
        <p:spPr>
          <a:xfrm>
            <a:off x="16163855" y="9537122"/>
            <a:ext cx="1795239" cy="349962"/>
          </a:xfrm>
          <a:prstGeom prst="rect">
            <a:avLst/>
          </a:prstGeom>
        </p:spPr>
      </p:pic>
      <p:sp>
        <p:nvSpPr>
          <p:cNvPr id="7" name="object 10">
            <a:extLst>
              <a:ext uri="{FF2B5EF4-FFF2-40B4-BE49-F238E27FC236}">
                <a16:creationId xmlns:a16="http://schemas.microsoft.com/office/drawing/2014/main" id="{2630A1CE-4584-7394-F772-E62DEB670978}"/>
              </a:ext>
            </a:extLst>
          </p:cNvPr>
          <p:cNvSpPr/>
          <p:nvPr/>
        </p:nvSpPr>
        <p:spPr>
          <a:xfrm>
            <a:off x="14412325" y="924410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B906A7AC-AEA1-A287-3FF9-F5220C203117}"/>
              </a:ext>
            </a:extLst>
          </p:cNvPr>
          <p:cNvSpPr/>
          <p:nvPr/>
        </p:nvSpPr>
        <p:spPr>
          <a:xfrm>
            <a:off x="14565703" y="939326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390383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a:t>
            </a:r>
            <a:endParaRPr spc="-95" dirty="0">
              <a:solidFill>
                <a:schemeClr val="bg1"/>
              </a:solidFill>
            </a:endParaRPr>
          </a:p>
        </p:txBody>
      </p:sp>
      <p:sp>
        <p:nvSpPr>
          <p:cNvPr id="4" name="object 4"/>
          <p:cNvSpPr/>
          <p:nvPr/>
        </p:nvSpPr>
        <p:spPr>
          <a:xfrm>
            <a:off x="4192631"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574800" lvl="1" indent="-457200" algn="l" rtl="0">
              <a:lnSpc>
                <a:spcPct val="90000"/>
              </a:lnSpc>
              <a:spcBef>
                <a:spcPts val="1000"/>
              </a:spcBef>
              <a:spcAft>
                <a:spcPts val="0"/>
              </a:spcAft>
              <a:buClr>
                <a:srgbClr val="A8D08C"/>
              </a:buClr>
              <a:buSzPts val="3200"/>
              <a:buFont typeface="Arial" panose="020B0604020202020204" pitchFamily="34" charset="0"/>
              <a:buChar char="•"/>
            </a:pPr>
            <a:r>
              <a:rPr lang="en-US" sz="3200" dirty="0"/>
              <a:t>Remember, EMDR is a three-pronged approach.</a:t>
            </a:r>
          </a:p>
          <a:p>
            <a:pPr marL="1574800" lvl="1" indent="-457200" algn="l" rtl="0">
              <a:lnSpc>
                <a:spcPct val="90000"/>
              </a:lnSpc>
              <a:spcBef>
                <a:spcPts val="1000"/>
              </a:spcBef>
              <a:spcAft>
                <a:spcPts val="0"/>
              </a:spcAft>
              <a:buClr>
                <a:srgbClr val="A8D08C"/>
              </a:buClr>
              <a:buSzPts val="3200"/>
              <a:buFont typeface="Arial" panose="020B0604020202020204" pitchFamily="34" charset="0"/>
              <a:buChar char="•"/>
            </a:pPr>
            <a:r>
              <a:rPr lang="en-US" sz="3200" dirty="0"/>
              <a:t>Can anyone name the three prongs? </a:t>
            </a: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56B84386-7FA6-155C-4A46-4295C7824736}"/>
              </a:ext>
            </a:extLst>
          </p:cNvPr>
          <p:cNvSpPr/>
          <p:nvPr/>
        </p:nvSpPr>
        <p:spPr>
          <a:xfrm>
            <a:off x="735079"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898166A1-F6CA-0685-B420-C7A599264FE4}"/>
              </a:ext>
            </a:extLst>
          </p:cNvPr>
          <p:cNvPicPr/>
          <p:nvPr/>
        </p:nvPicPr>
        <p:blipFill>
          <a:blip r:embed="rId3" cstate="print"/>
          <a:stretch>
            <a:fillRect/>
          </a:stretch>
        </p:blipFill>
        <p:spPr>
          <a:xfrm>
            <a:off x="2008823" y="9446775"/>
            <a:ext cx="1795239" cy="349962"/>
          </a:xfrm>
          <a:prstGeom prst="rect">
            <a:avLst/>
          </a:prstGeom>
        </p:spPr>
      </p:pic>
      <p:sp>
        <p:nvSpPr>
          <p:cNvPr id="8" name="object 10">
            <a:extLst>
              <a:ext uri="{FF2B5EF4-FFF2-40B4-BE49-F238E27FC236}">
                <a16:creationId xmlns:a16="http://schemas.microsoft.com/office/drawing/2014/main" id="{FB5E1D76-E025-9649-26B6-30B6A12DBA2B}"/>
              </a:ext>
            </a:extLst>
          </p:cNvPr>
          <p:cNvSpPr/>
          <p:nvPr/>
        </p:nvSpPr>
        <p:spPr>
          <a:xfrm>
            <a:off x="257293"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0EF63E6A-68C3-53B5-4F29-857AB94B68A2}"/>
              </a:ext>
            </a:extLst>
          </p:cNvPr>
          <p:cNvSpPr/>
          <p:nvPr/>
        </p:nvSpPr>
        <p:spPr>
          <a:xfrm>
            <a:off x="410671"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864687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Future Template</a:t>
            </a:r>
            <a:endParaRPr spc="-95" dirty="0">
              <a:solidFill>
                <a:schemeClr val="bg1"/>
              </a:solidFill>
            </a:endParaRPr>
          </a:p>
        </p:txBody>
      </p:sp>
      <p:sp>
        <p:nvSpPr>
          <p:cNvPr id="4" name="object 4"/>
          <p:cNvSpPr/>
          <p:nvPr/>
        </p:nvSpPr>
        <p:spPr>
          <a:xfrm>
            <a:off x="4612887" y="37863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574800" lvl="1" indent="-457200" algn="l" rtl="0">
              <a:lnSpc>
                <a:spcPct val="90000"/>
              </a:lnSpc>
              <a:spcBef>
                <a:spcPts val="1000"/>
              </a:spcBef>
              <a:spcAft>
                <a:spcPts val="0"/>
              </a:spcAft>
              <a:buClr>
                <a:srgbClr val="A8D08C"/>
              </a:buClr>
              <a:buSzPts val="3200"/>
              <a:buFont typeface="Arial" panose="020B0604020202020204" pitchFamily="34" charset="0"/>
              <a:buChar char="•"/>
            </a:pPr>
            <a:r>
              <a:rPr lang="en-US" sz="4000" dirty="0"/>
              <a:t>Past</a:t>
            </a:r>
          </a:p>
          <a:p>
            <a:pPr marL="1574800" lvl="1" indent="-457200" algn="l" rtl="0">
              <a:lnSpc>
                <a:spcPct val="90000"/>
              </a:lnSpc>
              <a:spcBef>
                <a:spcPts val="1000"/>
              </a:spcBef>
              <a:spcAft>
                <a:spcPts val="0"/>
              </a:spcAft>
              <a:buClr>
                <a:srgbClr val="A8D08C"/>
              </a:buClr>
              <a:buSzPts val="3200"/>
              <a:buFont typeface="Arial" panose="020B0604020202020204" pitchFamily="34" charset="0"/>
              <a:buChar char="•"/>
            </a:pPr>
            <a:r>
              <a:rPr lang="en-US" sz="4000" dirty="0"/>
              <a:t>Present </a:t>
            </a:r>
          </a:p>
          <a:p>
            <a:pPr marL="1574800" lvl="1" indent="-457200" algn="l" rtl="0">
              <a:lnSpc>
                <a:spcPct val="90000"/>
              </a:lnSpc>
              <a:spcBef>
                <a:spcPts val="1000"/>
              </a:spcBef>
              <a:spcAft>
                <a:spcPts val="0"/>
              </a:spcAft>
              <a:buClr>
                <a:srgbClr val="A8D08C"/>
              </a:buClr>
              <a:buSzPts val="3200"/>
              <a:buFont typeface="Arial" panose="020B0604020202020204" pitchFamily="34" charset="0"/>
              <a:buChar char="•"/>
            </a:pPr>
            <a:r>
              <a:rPr lang="en-US" sz="4000" dirty="0"/>
              <a:t>Future</a:t>
            </a:r>
            <a:endParaRPr sz="4000" dirty="0"/>
          </a:p>
          <a:p>
            <a:pPr marL="914400" lvl="1" indent="0" algn="l" rtl="0">
              <a:lnSpc>
                <a:spcPct val="90000"/>
              </a:lnSpc>
              <a:spcBef>
                <a:spcPts val="1000"/>
              </a:spcBef>
              <a:spcAft>
                <a:spcPts val="0"/>
              </a:spcAft>
              <a:buClr>
                <a:srgbClr val="A8D08C"/>
              </a:buClr>
              <a:buSzPts val="3200"/>
              <a:buNone/>
            </a:pPr>
            <a:endParaRPr sz="40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AE136994-9E5D-7932-A7FD-809A177F9861}"/>
              </a:ext>
            </a:extLst>
          </p:cNvPr>
          <p:cNvSpPr/>
          <p:nvPr/>
        </p:nvSpPr>
        <p:spPr>
          <a:xfrm>
            <a:off x="753472" y="9357085"/>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0C430830-6E18-E125-B624-1122E5136505}"/>
              </a:ext>
            </a:extLst>
          </p:cNvPr>
          <p:cNvPicPr/>
          <p:nvPr/>
        </p:nvPicPr>
        <p:blipFill>
          <a:blip r:embed="rId3" cstate="print"/>
          <a:stretch>
            <a:fillRect/>
          </a:stretch>
        </p:blipFill>
        <p:spPr>
          <a:xfrm>
            <a:off x="2027216" y="9355146"/>
            <a:ext cx="1795239" cy="349962"/>
          </a:xfrm>
          <a:prstGeom prst="rect">
            <a:avLst/>
          </a:prstGeom>
        </p:spPr>
      </p:pic>
      <p:sp>
        <p:nvSpPr>
          <p:cNvPr id="8" name="object 10">
            <a:extLst>
              <a:ext uri="{FF2B5EF4-FFF2-40B4-BE49-F238E27FC236}">
                <a16:creationId xmlns:a16="http://schemas.microsoft.com/office/drawing/2014/main" id="{EADF8E07-EC39-9034-8623-CC12E5C12E3D}"/>
              </a:ext>
            </a:extLst>
          </p:cNvPr>
          <p:cNvSpPr/>
          <p:nvPr/>
        </p:nvSpPr>
        <p:spPr>
          <a:xfrm>
            <a:off x="275686" y="9062128"/>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BD59CF8E-8BF6-6C6A-5C25-9BA6D4E7C542}"/>
              </a:ext>
            </a:extLst>
          </p:cNvPr>
          <p:cNvSpPr/>
          <p:nvPr/>
        </p:nvSpPr>
        <p:spPr>
          <a:xfrm>
            <a:off x="429064" y="9211289"/>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614899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27906DF0-649A-B74F-90AD-68D6AF31AB5A}" vid="{9B718179-DC23-0D4A-90C2-950A6117698D}"/>
    </a:ext>
  </a:extLst>
</a:theme>
</file>

<file path=docProps/app.xml><?xml version="1.0" encoding="utf-8"?>
<Properties xmlns="http://schemas.openxmlformats.org/officeDocument/2006/extended-properties" xmlns:vt="http://schemas.openxmlformats.org/officeDocument/2006/docPropsVTypes">
  <Template>Office Theme</Template>
  <TotalTime>12182</TotalTime>
  <Words>1075</Words>
  <Application>Microsoft Macintosh PowerPoint</Application>
  <PresentationFormat>Custom</PresentationFormat>
  <Paragraphs>149</Paragraphs>
  <Slides>31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31</vt:i4>
      </vt:variant>
    </vt:vector>
  </HeadingPairs>
  <TitlesOfParts>
    <vt:vector size="42" baseType="lpstr">
      <vt:lpstr>Arial</vt:lpstr>
      <vt:lpstr>Calibri</vt:lpstr>
      <vt:lpstr>Lato</vt:lpstr>
      <vt:lpstr>Lato Black</vt:lpstr>
      <vt:lpstr>Lato Medium</vt:lpstr>
      <vt:lpstr>Lato-Black</vt:lpstr>
      <vt:lpstr>Lato-Light</vt:lpstr>
      <vt:lpstr>Marker Palafotz</vt:lpstr>
      <vt:lpstr>Noto Sans Symbols</vt:lpstr>
      <vt:lpstr>Wingdings</vt:lpstr>
      <vt:lpstr>Office Theme</vt:lpstr>
      <vt:lpstr>EMDR BASIC TRAINING  DAY 5</vt:lpstr>
      <vt:lpstr>SCHEDULE FOR TODAY</vt:lpstr>
      <vt:lpstr>SCHEDULE FOR ENTIRE TRAINING</vt:lpstr>
      <vt:lpstr>How has it been going since last time?</vt:lpstr>
      <vt:lpstr>What is EMDR?</vt:lpstr>
      <vt:lpstr>The 8 Phases of EMDR</vt:lpstr>
      <vt:lpstr>Future Template</vt:lpstr>
      <vt:lpstr>Future Template</vt:lpstr>
      <vt:lpstr>Future Template</vt:lpstr>
      <vt:lpstr>Future Template</vt:lpstr>
      <vt:lpstr>Future Template Process</vt:lpstr>
      <vt:lpstr>Future Template Process</vt:lpstr>
      <vt:lpstr>EMD (Review)</vt:lpstr>
      <vt:lpstr>Practice EMD</vt:lpstr>
      <vt:lpstr>How’d it go?</vt:lpstr>
      <vt:lpstr>Future Template Process</vt:lpstr>
      <vt:lpstr>Practice Future Template</vt:lpstr>
      <vt:lpstr>How’d it go?</vt:lpstr>
      <vt:lpstr>Future Template Straight Out of Standard Protocol</vt:lpstr>
      <vt:lpstr>Practice Standard Protocol and Future Template</vt:lpstr>
      <vt:lpstr>How’d it go?</vt:lpstr>
      <vt:lpstr>Interweaves</vt:lpstr>
      <vt:lpstr>Interweaves </vt:lpstr>
      <vt:lpstr>Questions?</vt:lpstr>
      <vt:lpstr>Use as few interweaves as possible! None, if possible. </vt:lpstr>
      <vt:lpstr>More Practice!</vt:lpstr>
      <vt:lpstr>How’d it go?</vt:lpstr>
      <vt:lpstr>See you tomorrow!</vt:lpstr>
      <vt:lpstr>ANY QUESTIONS?  THANKS FOR LISTENING!</vt:lpstr>
      <vt:lpstr>References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EMDR BASIC TRAINING  DAY 1</dc:title>
  <dc:creator>Carol Hofford</dc:creator>
  <cp:keywords>DAFTcggU5pk,BABiXmaBrd0</cp:keywords>
  <cp:lastModifiedBy>Carol Hofford</cp:lastModifiedBy>
  <cp:revision>11</cp:revision>
  <dcterms:created xsi:type="dcterms:W3CDTF">2023-05-18T16:53:15Z</dcterms:created>
  <dcterms:modified xsi:type="dcterms:W3CDTF">2023-07-25T02:47:50Z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2022-12-01T00:00:00Z</vt:filetime>
  </property>
  <property fmtid="{D5CDD505-2E9C-101B-9397-08002B2CF9AE}" pid="3" name="Creator">
    <vt:lpwstr>Canva</vt:lpwstr>
  </property>
  <property fmtid="{D5CDD505-2E9C-101B-9397-08002B2CF9AE}" pid="4" name="Producer">
    <vt:lpwstr>Canva</vt:lpwstr>
  </property>
  <property fmtid="{D5CDD505-2E9C-101B-9397-08002B2CF9AE}" pid="5" name="LastSaved">
    <vt:filetime>2022-12-01T00:00:00Z</vt:filetime>
  </property>
</Properties>
</file>