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81" r:id="rId4"/>
    <p:sldId id="322" r:id="rId5"/>
    <p:sldId id="284" r:id="rId6"/>
    <p:sldId id="285" r:id="rId7"/>
    <p:sldId id="295" r:id="rId8"/>
    <p:sldId id="309" r:id="rId9"/>
    <p:sldId id="325" r:id="rId10"/>
    <p:sldId id="326" r:id="rId11"/>
    <p:sldId id="310" r:id="rId12"/>
    <p:sldId id="328" r:id="rId13"/>
    <p:sldId id="329" r:id="rId14"/>
    <p:sldId id="311" r:id="rId15"/>
    <p:sldId id="327" r:id="rId16"/>
    <p:sldId id="330" r:id="rId17"/>
    <p:sldId id="312" r:id="rId18"/>
    <p:sldId id="331" r:id="rId19"/>
    <p:sldId id="315" r:id="rId20"/>
    <p:sldId id="323" r:id="rId21"/>
    <p:sldId id="324" r:id="rId22"/>
    <p:sldId id="316" r:id="rId23"/>
    <p:sldId id="318" r:id="rId24"/>
    <p:sldId id="319" r:id="rId25"/>
    <p:sldId id="320" r:id="rId26"/>
    <p:sldId id="321" r:id="rId27"/>
    <p:sldId id="307" r:id="rId28"/>
    <p:sldId id="276" r:id="rId29"/>
    <p:sldId id="308" r:id="rId30"/>
    <p:sldId id="275" r:id="rId31"/>
  </p:sldIdLst>
  <p:sldSz cx="18288000" cy="10287000"/>
  <p:notesSz cx="18288000" cy="10287000"/>
  <p:defaultTextStyle>
    <a:defPPr>
      <a:defRPr kern="0"/>
    </a:defPPr>
  </p:defaultTextStyle>
  <p:extLst>
    <p:ext uri="{EFAFB233-063F-42B5-8137-9DF3F51BA10A}">
      <p15:sldGuideLst xmlns:p15="http://schemas.microsoft.com/office/powerpoint/2012/main">
        <p15:guide id="1" orient="horz" pos="3480" userDrawn="1">
          <p15:clr>
            <a:srgbClr val="A4A3A4"/>
          </p15:clr>
        </p15:guide>
        <p15:guide id="2" pos="84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DFCD"/>
    <a:srgbClr val="01A0C6"/>
    <a:srgbClr val="4040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B794F8-B434-4333-9C1F-1AE92C74F06D}" v="5" dt="2023-07-11T14:58:03.741"/>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98"/>
    <p:restoredTop sz="95859"/>
  </p:normalViewPr>
  <p:slideViewPr>
    <p:cSldViewPr>
      <p:cViewPr varScale="1">
        <p:scale>
          <a:sx n="102" d="100"/>
          <a:sy n="102" d="100"/>
        </p:scale>
        <p:origin x="224" y="232"/>
      </p:cViewPr>
      <p:guideLst>
        <p:guide orient="horz" pos="3480"/>
        <p:guide pos="84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sz="3200" b="1" i="0">
                <a:solidFill>
                  <a:srgbClr val="B6DECD"/>
                </a:solidFill>
                <a:latin typeface="Lato"/>
                <a:cs typeface="Lato"/>
              </a:defRPr>
            </a:lvl1pPr>
          </a:lstStyle>
          <a:p>
            <a:r>
              <a:rPr lang="en-US"/>
              <a:t>Click to edit Master subtitle style</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type="body" idx="1"/>
          </p:nvPr>
        </p:nvSpPr>
        <p:spPr/>
        <p:txBody>
          <a:bodyPr lIns="0" tIns="0" rIns="0" bIns="0"/>
          <a:lstStyle>
            <a:lvl1pPr>
              <a:defRPr sz="3200" b="1" i="0">
                <a:solidFill>
                  <a:srgbClr val="B6DECD"/>
                </a:solidFill>
                <a:latin typeface="Lato"/>
                <a:cs typeface="Lato"/>
              </a:defRPr>
            </a:lvl1pPr>
          </a:lstStyle>
          <a:p>
            <a:pPr lvl="0"/>
            <a:r>
              <a:rPr lang="en-US"/>
              <a:t>Click to edit Master text styles</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3"/>
            <a:ext cx="1828800" cy="10287000"/>
          </a:xfrm>
          <a:custGeom>
            <a:avLst/>
            <a:gdLst/>
            <a:ahLst/>
            <a:cxnLst/>
            <a:rect l="l" t="t" r="r" b="b"/>
            <a:pathLst>
              <a:path w="1828800" h="10287000">
                <a:moveTo>
                  <a:pt x="1828799" y="10286999"/>
                </a:moveTo>
                <a:lnTo>
                  <a:pt x="0" y="10286999"/>
                </a:lnTo>
                <a:lnTo>
                  <a:pt x="0" y="0"/>
                </a:lnTo>
                <a:lnTo>
                  <a:pt x="1828799" y="0"/>
                </a:lnTo>
                <a:lnTo>
                  <a:pt x="1828799" y="10286999"/>
                </a:lnTo>
                <a:close/>
              </a:path>
            </a:pathLst>
          </a:custGeom>
          <a:solidFill>
            <a:srgbClr val="01A0C6"/>
          </a:solidFill>
        </p:spPr>
        <p:txBody>
          <a:bodyPr wrap="square" lIns="0" tIns="0" rIns="0" bIns="0" rtlCol="0"/>
          <a:lstStyle/>
          <a:p>
            <a:endParaRPr/>
          </a:p>
        </p:txBody>
      </p:sp>
      <p:sp>
        <p:nvSpPr>
          <p:cNvPr id="17" name="bg object 17"/>
          <p:cNvSpPr/>
          <p:nvPr/>
        </p:nvSpPr>
        <p:spPr>
          <a:xfrm>
            <a:off x="1678459" y="1"/>
            <a:ext cx="304800" cy="6994525"/>
          </a:xfrm>
          <a:custGeom>
            <a:avLst/>
            <a:gdLst/>
            <a:ahLst/>
            <a:cxnLst/>
            <a:rect l="l" t="t" r="r" b="b"/>
            <a:pathLst>
              <a:path w="304800" h="6994525">
                <a:moveTo>
                  <a:pt x="0" y="0"/>
                </a:moveTo>
                <a:lnTo>
                  <a:pt x="304799" y="0"/>
                </a:lnTo>
                <a:lnTo>
                  <a:pt x="304799" y="6993986"/>
                </a:lnTo>
                <a:lnTo>
                  <a:pt x="0" y="6993986"/>
                </a:lnTo>
                <a:lnTo>
                  <a:pt x="0" y="0"/>
                </a:lnTo>
                <a:close/>
              </a:path>
            </a:pathLst>
          </a:custGeom>
          <a:solidFill>
            <a:srgbClr val="B6DECD"/>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pPr lvl="0"/>
            <a:r>
              <a:rPr lang="en-US"/>
              <a:t>Click to edit Master text styles</a:t>
            </a:r>
          </a:p>
        </p:txBody>
      </p:sp>
      <p:sp>
        <p:nvSpPr>
          <p:cNvPr id="4" name="Holder 4"/>
          <p:cNvSpPr>
            <a:spLocks noGrp="1"/>
          </p:cNvSpPr>
          <p:nvPr>
            <p:ph sz="half" idx="3"/>
          </p:nvPr>
        </p:nvSpPr>
        <p:spPr>
          <a:xfrm>
            <a:off x="11417390" y="3266108"/>
            <a:ext cx="5100955" cy="5495290"/>
          </a:xfrm>
          <a:prstGeom prst="rect">
            <a:avLst/>
          </a:prstGeom>
        </p:spPr>
        <p:txBody>
          <a:bodyPr wrap="square" lIns="0" tIns="0" rIns="0" bIns="0">
            <a:spAutoFit/>
          </a:bodyPr>
          <a:lstStyle>
            <a:lvl1pPr>
              <a:defRPr sz="3200" b="1" i="0">
                <a:solidFill>
                  <a:srgbClr val="B6DECD"/>
                </a:solidFill>
                <a:latin typeface="Lato"/>
                <a:cs typeface="Lato"/>
              </a:defRPr>
            </a:lvl1pPr>
          </a:lstStyle>
          <a:p>
            <a:pPr lvl="0"/>
            <a:r>
              <a:rPr lang="en-US"/>
              <a:t>Click to edit Master text styles</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400" b="1" i="0">
                <a:solidFill>
                  <a:srgbClr val="01A0C6"/>
                </a:solidFill>
                <a:latin typeface="Lato-Black"/>
                <a:cs typeface="Lato-Black"/>
              </a:defRPr>
            </a:lvl1pPr>
          </a:lstStyle>
          <a:p>
            <a:r>
              <a:rPr lang="en-US"/>
              <a:t>Click to edit Master title style</a:t>
            </a:r>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930111" y="1433117"/>
            <a:ext cx="7739380" cy="1000760"/>
          </a:xfrm>
          <a:prstGeom prst="rect">
            <a:avLst/>
          </a:prstGeom>
        </p:spPr>
        <p:txBody>
          <a:bodyPr wrap="square" lIns="0" tIns="0" rIns="0" bIns="0">
            <a:spAutoFit/>
          </a:bodyPr>
          <a:lstStyle>
            <a:lvl1pPr>
              <a:defRPr sz="6400" b="1" i="0">
                <a:solidFill>
                  <a:srgbClr val="01A0C6"/>
                </a:solidFill>
                <a:latin typeface="Lato-Black"/>
                <a:cs typeface="Lato-Black"/>
              </a:defRPr>
            </a:lvl1pPr>
          </a:lstStyle>
          <a:p>
            <a:endParaRPr/>
          </a:p>
        </p:txBody>
      </p:sp>
      <p:sp>
        <p:nvSpPr>
          <p:cNvPr id="3" name="Holder 3"/>
          <p:cNvSpPr>
            <a:spLocks noGrp="1"/>
          </p:cNvSpPr>
          <p:nvPr>
            <p:ph type="body" idx="1"/>
          </p:nvPr>
        </p:nvSpPr>
        <p:spPr>
          <a:xfrm>
            <a:off x="5280227" y="3266103"/>
            <a:ext cx="10956925" cy="6004162"/>
          </a:xfrm>
          <a:prstGeom prst="rect">
            <a:avLst/>
          </a:prstGeom>
        </p:spPr>
        <p:txBody>
          <a:bodyPr wrap="square" lIns="0" tIns="0" rIns="0" bIns="0">
            <a:spAutoFit/>
          </a:bodyPr>
          <a:lstStyle>
            <a:lvl1pPr>
              <a:defRPr sz="3200" b="1" i="0">
                <a:solidFill>
                  <a:srgbClr val="B6DECD"/>
                </a:solidFill>
                <a:latin typeface="Lato"/>
                <a:cs typeface="Lato"/>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7/24/23</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svg"/><Relationship Id="rId7" Type="http://schemas.openxmlformats.org/officeDocument/2006/relationships/image" Target="../media/image11.svg"/><Relationship Id="rId12"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sv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5488873" y="0"/>
            <a:ext cx="2799115" cy="10287000"/>
            <a:chOff x="15488924" y="0"/>
            <a:chExt cx="2799115" cy="10287000"/>
          </a:xfrm>
        </p:grpSpPr>
        <p:sp>
          <p:nvSpPr>
            <p:cNvPr id="3" name="object 3"/>
            <p:cNvSpPr/>
            <p:nvPr/>
          </p:nvSpPr>
          <p:spPr>
            <a:xfrm>
              <a:off x="15488924" y="0"/>
              <a:ext cx="301625" cy="10287000"/>
            </a:xfrm>
            <a:custGeom>
              <a:avLst/>
              <a:gdLst/>
              <a:ahLst/>
              <a:cxnLst/>
              <a:rect l="l" t="t" r="r" b="b"/>
              <a:pathLst>
                <a:path w="301625" h="10287000">
                  <a:moveTo>
                    <a:pt x="0" y="10286999"/>
                  </a:moveTo>
                  <a:lnTo>
                    <a:pt x="301024" y="10286999"/>
                  </a:lnTo>
                  <a:lnTo>
                    <a:pt x="301024" y="0"/>
                  </a:lnTo>
                  <a:lnTo>
                    <a:pt x="0" y="0"/>
                  </a:lnTo>
                  <a:lnTo>
                    <a:pt x="0" y="10286999"/>
                  </a:lnTo>
                  <a:close/>
                </a:path>
              </a:pathLst>
            </a:custGeom>
            <a:solidFill>
              <a:srgbClr val="B6DECD"/>
            </a:solidFill>
          </p:spPr>
          <p:txBody>
            <a:bodyPr wrap="square" lIns="0" tIns="0" rIns="0" bIns="0" rtlCol="0"/>
            <a:lstStyle/>
            <a:p>
              <a:endParaRPr/>
            </a:p>
          </p:txBody>
        </p:sp>
        <p:sp>
          <p:nvSpPr>
            <p:cNvPr id="4" name="object 4"/>
            <p:cNvSpPr/>
            <p:nvPr/>
          </p:nvSpPr>
          <p:spPr>
            <a:xfrm>
              <a:off x="15789949" y="0"/>
              <a:ext cx="2498090" cy="10284460"/>
            </a:xfrm>
            <a:custGeom>
              <a:avLst/>
              <a:gdLst/>
              <a:ahLst/>
              <a:cxnLst/>
              <a:rect l="l" t="t" r="r" b="b"/>
              <a:pathLst>
                <a:path w="2498090" h="10284460">
                  <a:moveTo>
                    <a:pt x="2498050" y="10284156"/>
                  </a:moveTo>
                  <a:lnTo>
                    <a:pt x="0" y="10284156"/>
                  </a:lnTo>
                  <a:lnTo>
                    <a:pt x="0" y="0"/>
                  </a:lnTo>
                  <a:lnTo>
                    <a:pt x="2498050" y="0"/>
                  </a:lnTo>
                  <a:lnTo>
                    <a:pt x="2498050" y="10284156"/>
                  </a:lnTo>
                  <a:close/>
                </a:path>
              </a:pathLst>
            </a:custGeom>
            <a:solidFill>
              <a:srgbClr val="01A0C6"/>
            </a:solidFill>
          </p:spPr>
          <p:txBody>
            <a:bodyPr wrap="square" lIns="0" tIns="0" rIns="0" bIns="0" rtlCol="0"/>
            <a:lstStyle/>
            <a:p>
              <a:endParaRPr/>
            </a:p>
          </p:txBody>
        </p:sp>
      </p:grpSp>
      <p:sp>
        <p:nvSpPr>
          <p:cNvPr id="6" name="object 6"/>
          <p:cNvSpPr/>
          <p:nvPr/>
        </p:nvSpPr>
        <p:spPr>
          <a:xfrm>
            <a:off x="1047711" y="886268"/>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p:cNvPicPr/>
          <p:nvPr/>
        </p:nvPicPr>
        <p:blipFill>
          <a:blip r:embed="rId2" cstate="print"/>
          <a:stretch>
            <a:fillRect/>
          </a:stretch>
        </p:blipFill>
        <p:spPr>
          <a:xfrm>
            <a:off x="2321455" y="884329"/>
            <a:ext cx="1795239" cy="349962"/>
          </a:xfrm>
          <a:prstGeom prst="rect">
            <a:avLst/>
          </a:prstGeom>
        </p:spPr>
      </p:pic>
      <p:sp>
        <p:nvSpPr>
          <p:cNvPr id="8" name="object 8"/>
          <p:cNvSpPr/>
          <p:nvPr/>
        </p:nvSpPr>
        <p:spPr>
          <a:xfrm>
            <a:off x="1009865" y="579055"/>
            <a:ext cx="130810" cy="57150"/>
          </a:xfrm>
          <a:custGeom>
            <a:avLst/>
            <a:gdLst/>
            <a:ahLst/>
            <a:cxnLst/>
            <a:rect l="l" t="t" r="r" b="b"/>
            <a:pathLst>
              <a:path w="130809" h="57150">
                <a:moveTo>
                  <a:pt x="74612" y="46012"/>
                </a:moveTo>
                <a:lnTo>
                  <a:pt x="73939" y="46177"/>
                </a:lnTo>
                <a:lnTo>
                  <a:pt x="73914" y="46380"/>
                </a:lnTo>
                <a:lnTo>
                  <a:pt x="74612" y="46012"/>
                </a:lnTo>
                <a:close/>
              </a:path>
              <a:path w="130809" h="57150">
                <a:moveTo>
                  <a:pt x="75272" y="35039"/>
                </a:moveTo>
                <a:lnTo>
                  <a:pt x="41021" y="43929"/>
                </a:lnTo>
                <a:lnTo>
                  <a:pt x="36664" y="45745"/>
                </a:lnTo>
                <a:lnTo>
                  <a:pt x="29311" y="34848"/>
                </a:lnTo>
                <a:lnTo>
                  <a:pt x="24853" y="37211"/>
                </a:lnTo>
                <a:lnTo>
                  <a:pt x="15011" y="42316"/>
                </a:lnTo>
                <a:lnTo>
                  <a:pt x="5054" y="49326"/>
                </a:lnTo>
                <a:lnTo>
                  <a:pt x="0" y="55181"/>
                </a:lnTo>
                <a:lnTo>
                  <a:pt x="4876" y="56819"/>
                </a:lnTo>
                <a:lnTo>
                  <a:pt x="19431" y="53632"/>
                </a:lnTo>
                <a:lnTo>
                  <a:pt x="34086" y="51206"/>
                </a:lnTo>
                <a:lnTo>
                  <a:pt x="48856" y="49542"/>
                </a:lnTo>
                <a:lnTo>
                  <a:pt x="63741" y="48653"/>
                </a:lnTo>
                <a:lnTo>
                  <a:pt x="73939" y="46177"/>
                </a:lnTo>
                <a:lnTo>
                  <a:pt x="73990" y="45745"/>
                </a:lnTo>
                <a:lnTo>
                  <a:pt x="75272" y="35039"/>
                </a:lnTo>
                <a:close/>
              </a:path>
              <a:path w="130809" h="57150">
                <a:moveTo>
                  <a:pt x="78816" y="1727"/>
                </a:moveTo>
                <a:lnTo>
                  <a:pt x="74637" y="596"/>
                </a:lnTo>
                <a:lnTo>
                  <a:pt x="70459" y="596"/>
                </a:lnTo>
                <a:lnTo>
                  <a:pt x="66281" y="1727"/>
                </a:lnTo>
                <a:lnTo>
                  <a:pt x="70459" y="2362"/>
                </a:lnTo>
                <a:lnTo>
                  <a:pt x="74637" y="2362"/>
                </a:lnTo>
                <a:lnTo>
                  <a:pt x="78816" y="1727"/>
                </a:lnTo>
                <a:close/>
              </a:path>
              <a:path w="130809" h="57150">
                <a:moveTo>
                  <a:pt x="86271" y="901"/>
                </a:moveTo>
                <a:lnTo>
                  <a:pt x="78727" y="2082"/>
                </a:lnTo>
                <a:lnTo>
                  <a:pt x="85534" y="5626"/>
                </a:lnTo>
                <a:lnTo>
                  <a:pt x="84175" y="3810"/>
                </a:lnTo>
                <a:lnTo>
                  <a:pt x="83629" y="1993"/>
                </a:lnTo>
                <a:lnTo>
                  <a:pt x="86271" y="901"/>
                </a:lnTo>
                <a:close/>
              </a:path>
              <a:path w="130809" h="57150">
                <a:moveTo>
                  <a:pt x="87884" y="8039"/>
                </a:moveTo>
                <a:lnTo>
                  <a:pt x="85534" y="5626"/>
                </a:lnTo>
                <a:lnTo>
                  <a:pt x="86906" y="7264"/>
                </a:lnTo>
                <a:lnTo>
                  <a:pt x="87884" y="8039"/>
                </a:lnTo>
                <a:close/>
              </a:path>
              <a:path w="130809" h="57150">
                <a:moveTo>
                  <a:pt x="91084" y="177"/>
                </a:moveTo>
                <a:lnTo>
                  <a:pt x="88633" y="0"/>
                </a:lnTo>
                <a:lnTo>
                  <a:pt x="86360" y="812"/>
                </a:lnTo>
                <a:lnTo>
                  <a:pt x="91084" y="177"/>
                </a:lnTo>
                <a:close/>
              </a:path>
              <a:path w="130809" h="57150">
                <a:moveTo>
                  <a:pt x="117970" y="5257"/>
                </a:moveTo>
                <a:lnTo>
                  <a:pt x="104165" y="1905"/>
                </a:lnTo>
                <a:lnTo>
                  <a:pt x="106591" y="3352"/>
                </a:lnTo>
                <a:lnTo>
                  <a:pt x="108712" y="5168"/>
                </a:lnTo>
                <a:lnTo>
                  <a:pt x="110515" y="7353"/>
                </a:lnTo>
                <a:lnTo>
                  <a:pt x="113334" y="9169"/>
                </a:lnTo>
                <a:lnTo>
                  <a:pt x="115239" y="6985"/>
                </a:lnTo>
                <a:lnTo>
                  <a:pt x="117970" y="5257"/>
                </a:lnTo>
                <a:close/>
              </a:path>
              <a:path w="130809" h="57150">
                <a:moveTo>
                  <a:pt x="130683" y="44653"/>
                </a:moveTo>
                <a:lnTo>
                  <a:pt x="125056" y="41656"/>
                </a:lnTo>
                <a:lnTo>
                  <a:pt x="123050" y="40665"/>
                </a:lnTo>
                <a:lnTo>
                  <a:pt x="119062" y="38658"/>
                </a:lnTo>
                <a:lnTo>
                  <a:pt x="112522" y="35572"/>
                </a:lnTo>
                <a:lnTo>
                  <a:pt x="105092" y="34315"/>
                </a:lnTo>
                <a:lnTo>
                  <a:pt x="96354" y="37363"/>
                </a:lnTo>
                <a:lnTo>
                  <a:pt x="86626" y="41922"/>
                </a:lnTo>
                <a:lnTo>
                  <a:pt x="76187" y="45199"/>
                </a:lnTo>
                <a:lnTo>
                  <a:pt x="74612" y="46012"/>
                </a:lnTo>
                <a:lnTo>
                  <a:pt x="76796" y="45478"/>
                </a:lnTo>
                <a:lnTo>
                  <a:pt x="89979" y="43103"/>
                </a:lnTo>
                <a:lnTo>
                  <a:pt x="103276" y="41490"/>
                </a:lnTo>
                <a:lnTo>
                  <a:pt x="116700" y="40665"/>
                </a:lnTo>
                <a:lnTo>
                  <a:pt x="121551" y="41325"/>
                </a:lnTo>
                <a:lnTo>
                  <a:pt x="126212" y="42659"/>
                </a:lnTo>
                <a:lnTo>
                  <a:pt x="130683" y="44653"/>
                </a:lnTo>
                <a:close/>
              </a:path>
            </a:pathLst>
          </a:custGeom>
          <a:solidFill>
            <a:srgbClr val="01A0C6"/>
          </a:solidFill>
        </p:spPr>
        <p:txBody>
          <a:bodyPr wrap="square" lIns="0" tIns="0" rIns="0" bIns="0" rtlCol="0"/>
          <a:lstStyle/>
          <a:p>
            <a:endParaRPr/>
          </a:p>
        </p:txBody>
      </p:sp>
      <p:sp>
        <p:nvSpPr>
          <p:cNvPr id="9" name="object 9"/>
          <p:cNvSpPr/>
          <p:nvPr/>
        </p:nvSpPr>
        <p:spPr>
          <a:xfrm>
            <a:off x="1186611" y="607097"/>
            <a:ext cx="46990" cy="23495"/>
          </a:xfrm>
          <a:custGeom>
            <a:avLst/>
            <a:gdLst/>
            <a:ahLst/>
            <a:cxnLst/>
            <a:rect l="l" t="t" r="r" b="b"/>
            <a:pathLst>
              <a:path w="46990" h="23495">
                <a:moveTo>
                  <a:pt x="41516" y="14617"/>
                </a:moveTo>
                <a:lnTo>
                  <a:pt x="40043" y="12979"/>
                </a:lnTo>
                <a:lnTo>
                  <a:pt x="39052" y="11899"/>
                </a:lnTo>
                <a:lnTo>
                  <a:pt x="30797" y="12979"/>
                </a:lnTo>
                <a:lnTo>
                  <a:pt x="24612" y="6324"/>
                </a:lnTo>
                <a:lnTo>
                  <a:pt x="17068" y="2578"/>
                </a:lnTo>
                <a:lnTo>
                  <a:pt x="12636" y="1638"/>
                </a:lnTo>
                <a:lnTo>
                  <a:pt x="8674" y="787"/>
                </a:lnTo>
                <a:lnTo>
                  <a:pt x="0" y="0"/>
                </a:lnTo>
                <a:lnTo>
                  <a:pt x="2997" y="7086"/>
                </a:lnTo>
                <a:lnTo>
                  <a:pt x="9169" y="8623"/>
                </a:lnTo>
                <a:lnTo>
                  <a:pt x="10972" y="5930"/>
                </a:lnTo>
                <a:lnTo>
                  <a:pt x="13614" y="8394"/>
                </a:lnTo>
                <a:lnTo>
                  <a:pt x="21615" y="13855"/>
                </a:lnTo>
                <a:lnTo>
                  <a:pt x="30378" y="18021"/>
                </a:lnTo>
                <a:lnTo>
                  <a:pt x="39878" y="20878"/>
                </a:lnTo>
                <a:lnTo>
                  <a:pt x="39966" y="17792"/>
                </a:lnTo>
                <a:lnTo>
                  <a:pt x="41516" y="14617"/>
                </a:lnTo>
                <a:close/>
              </a:path>
              <a:path w="46990" h="23495">
                <a:moveTo>
                  <a:pt x="46964" y="22872"/>
                </a:moveTo>
                <a:lnTo>
                  <a:pt x="46875" y="22517"/>
                </a:lnTo>
                <a:lnTo>
                  <a:pt x="39509" y="20878"/>
                </a:lnTo>
                <a:lnTo>
                  <a:pt x="39331" y="21882"/>
                </a:lnTo>
                <a:lnTo>
                  <a:pt x="46964" y="22872"/>
                </a:lnTo>
                <a:close/>
              </a:path>
            </a:pathLst>
          </a:custGeom>
          <a:solidFill>
            <a:srgbClr val="01A0C6"/>
          </a:solidFill>
        </p:spPr>
        <p:txBody>
          <a:bodyPr wrap="square" lIns="0" tIns="0" rIns="0" bIns="0" rtlCol="0"/>
          <a:lstStyle/>
          <a:p>
            <a:endParaRPr/>
          </a:p>
        </p:txBody>
      </p:sp>
      <p:sp>
        <p:nvSpPr>
          <p:cNvPr id="10" name="object 10"/>
          <p:cNvSpPr/>
          <p:nvPr/>
        </p:nvSpPr>
        <p:spPr>
          <a:xfrm>
            <a:off x="569925" y="591311"/>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p:cNvSpPr/>
          <p:nvPr/>
        </p:nvSpPr>
        <p:spPr>
          <a:xfrm>
            <a:off x="723303" y="740472"/>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
        <p:nvSpPr>
          <p:cNvPr id="12" name="object 12"/>
          <p:cNvSpPr txBox="1">
            <a:spLocks noGrp="1"/>
          </p:cNvSpPr>
          <p:nvPr>
            <p:ph type="title"/>
          </p:nvPr>
        </p:nvSpPr>
        <p:spPr>
          <a:xfrm>
            <a:off x="1769312" y="3321800"/>
            <a:ext cx="13239535" cy="2721258"/>
          </a:xfrm>
          <a:prstGeom prst="rect">
            <a:avLst/>
          </a:prstGeom>
        </p:spPr>
        <p:txBody>
          <a:bodyPr vert="horz" wrap="square" lIns="0" tIns="12700" rIns="0" bIns="0" rtlCol="0">
            <a:spAutoFit/>
          </a:bodyPr>
          <a:lstStyle/>
          <a:p>
            <a:pPr marL="12700" algn="ctr">
              <a:lnSpc>
                <a:spcPct val="100000"/>
              </a:lnSpc>
              <a:spcBef>
                <a:spcPts val="100"/>
              </a:spcBef>
            </a:pPr>
            <a:r>
              <a:rPr lang="en-US" sz="8800" spc="-130" dirty="0"/>
              <a:t>EMDR BASIC TRAINING </a:t>
            </a:r>
            <a:br>
              <a:rPr lang="en-US" sz="8800" spc="-130" dirty="0"/>
            </a:br>
            <a:r>
              <a:rPr lang="en-US" sz="8800" spc="-130" dirty="0"/>
              <a:t>DAY 4</a:t>
            </a:r>
            <a:endParaRPr lang="en-US" sz="8800" spc="-10" dirty="0"/>
          </a:p>
        </p:txBody>
      </p:sp>
      <p:sp>
        <p:nvSpPr>
          <p:cNvPr id="5" name="TextBox 4">
            <a:extLst>
              <a:ext uri="{FF2B5EF4-FFF2-40B4-BE49-F238E27FC236}">
                <a16:creationId xmlns:a16="http://schemas.microsoft.com/office/drawing/2014/main" id="{77C67CDB-1FA4-DEA3-CCBC-E41DBEEE5DB8}"/>
              </a:ext>
            </a:extLst>
          </p:cNvPr>
          <p:cNvSpPr txBox="1"/>
          <p:nvPr/>
        </p:nvSpPr>
        <p:spPr>
          <a:xfrm>
            <a:off x="1030886" y="6286500"/>
            <a:ext cx="14385026" cy="769441"/>
          </a:xfrm>
          <a:prstGeom prst="rect">
            <a:avLst/>
          </a:prstGeom>
          <a:noFill/>
        </p:spPr>
        <p:txBody>
          <a:bodyPr wrap="square" rtlCol="0">
            <a:spAutoFit/>
          </a:bodyPr>
          <a:lstStyle/>
          <a:p>
            <a:pPr algn="ctr"/>
            <a:r>
              <a:rPr lang="en-US" sz="4400" dirty="0">
                <a:latin typeface="Lato Medium" panose="020F0502020204030203" pitchFamily="34" charset="0"/>
                <a:ea typeface="Lato Medium" panose="020F0502020204030203" pitchFamily="34" charset="0"/>
                <a:cs typeface="Lato Medium" panose="020F0502020204030203" pitchFamily="34" charset="0"/>
              </a:rPr>
              <a:t>Nikolaus Johnson, MS, LPC-S, RPT, EMDR Consultant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z="6200" spc="-105" dirty="0">
                <a:solidFill>
                  <a:schemeClr val="bg1"/>
                </a:solidFill>
              </a:rPr>
              <a:t>Phase 5: Installation </a:t>
            </a:r>
            <a:endParaRPr sz="6200" spc="-95" dirty="0">
              <a:solidFill>
                <a:schemeClr val="bg1"/>
              </a:solidFill>
            </a:endParaRPr>
          </a:p>
        </p:txBody>
      </p:sp>
      <p:sp>
        <p:nvSpPr>
          <p:cNvPr id="4" name="object 4"/>
          <p:cNvSpPr/>
          <p:nvPr/>
        </p:nvSpPr>
        <p:spPr>
          <a:xfrm>
            <a:off x="3963591" y="3799565"/>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1371600" lvl="1" indent="-254000" algn="l" rtl="0">
              <a:lnSpc>
                <a:spcPct val="90000"/>
              </a:lnSpc>
              <a:spcBef>
                <a:spcPts val="1000"/>
              </a:spcBef>
              <a:spcAft>
                <a:spcPts val="0"/>
              </a:spcAft>
              <a:buClr>
                <a:srgbClr val="A8D08C"/>
              </a:buClr>
              <a:buSzPts val="3200"/>
              <a:buFont typeface="Noto Sans Symbols"/>
              <a:buNone/>
            </a:pPr>
            <a:endParaRPr sz="3200" dirty="0"/>
          </a:p>
          <a:p>
            <a:pPr marL="914400" lvl="1" indent="0" algn="l" rtl="0">
              <a:lnSpc>
                <a:spcPct val="90000"/>
              </a:lnSpc>
              <a:spcBef>
                <a:spcPts val="1000"/>
              </a:spcBef>
              <a:spcAft>
                <a:spcPts val="0"/>
              </a:spcAft>
              <a:buClr>
                <a:srgbClr val="A8D08C"/>
              </a:buClr>
              <a:buSzPts val="3200"/>
              <a:buNone/>
            </a:pPr>
            <a:endParaRPr sz="3200" dirty="0"/>
          </a:p>
          <a:p>
            <a:pPr marL="0" lvl="0" indent="0" algn="l" rtl="0">
              <a:lnSpc>
                <a:spcPct val="90000"/>
              </a:lnSpc>
              <a:spcBef>
                <a:spcPts val="2000"/>
              </a:spcBef>
              <a:spcAft>
                <a:spcPts val="0"/>
              </a:spcAft>
              <a:buClr>
                <a:srgbClr val="A8D08C"/>
              </a:buClr>
              <a:buSzPts val="4000"/>
              <a:buNone/>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TextBox 4">
            <a:extLst>
              <a:ext uri="{FF2B5EF4-FFF2-40B4-BE49-F238E27FC236}">
                <a16:creationId xmlns:a16="http://schemas.microsoft.com/office/drawing/2014/main" id="{7E82D3D9-2808-C36E-920E-8711675BFE7C}"/>
              </a:ext>
            </a:extLst>
          </p:cNvPr>
          <p:cNvSpPr txBox="1"/>
          <p:nvPr/>
        </p:nvSpPr>
        <p:spPr>
          <a:xfrm>
            <a:off x="4800600" y="3799043"/>
            <a:ext cx="12344400" cy="2985433"/>
          </a:xfrm>
          <a:prstGeom prst="rect">
            <a:avLst/>
          </a:prstGeom>
          <a:noFill/>
        </p:spPr>
        <p:txBody>
          <a:bodyPr wrap="square" rtlCol="0">
            <a:spAutoFit/>
          </a:bodyPr>
          <a:lstStyle/>
          <a:p>
            <a:pPr marL="457200" lvl="3" indent="-457200">
              <a:buFont typeface="Arial" panose="020B0604020202020204" pitchFamily="34" charset="0"/>
              <a:buChar char="•"/>
            </a:pPr>
            <a:r>
              <a:rPr lang="en-US" sz="3200" dirty="0">
                <a:latin typeface="Lato Black" panose="020F0502020204030203" pitchFamily="34" charset="0"/>
                <a:ea typeface="Lato Black" panose="020F0502020204030203" pitchFamily="34" charset="0"/>
                <a:cs typeface="Lato Black" panose="020F0502020204030203" pitchFamily="34" charset="0"/>
              </a:rPr>
              <a:t>After a resourcing speed set of DAS of 5-10 passes ask,</a:t>
            </a:r>
          </a:p>
          <a:p>
            <a:pPr lvl="3"/>
            <a:r>
              <a:rPr lang="en-US" sz="3200" dirty="0">
                <a:latin typeface="Lato Black" panose="020F0502020204030203" pitchFamily="34" charset="0"/>
                <a:ea typeface="Lato Black" panose="020F0502020204030203" pitchFamily="34" charset="0"/>
                <a:cs typeface="Lato Black" panose="020F0502020204030203" pitchFamily="34" charset="0"/>
              </a:rPr>
              <a:t>     “When you think of the words [client PC), how true do the </a:t>
            </a:r>
          </a:p>
          <a:p>
            <a:pPr lvl="3"/>
            <a:r>
              <a:rPr lang="en-US" sz="3200" dirty="0">
                <a:latin typeface="Lato Black" panose="020F0502020204030203" pitchFamily="34" charset="0"/>
                <a:ea typeface="Lato Black" panose="020F0502020204030203" pitchFamily="34" charset="0"/>
                <a:cs typeface="Lato Black" panose="020F0502020204030203" pitchFamily="34" charset="0"/>
              </a:rPr>
              <a:t>     words feel now on a scale of 1-7?”</a:t>
            </a:r>
          </a:p>
          <a:p>
            <a:pPr marL="457200" lvl="3" indent="-457200">
              <a:buFont typeface="Arial" panose="020B0604020202020204" pitchFamily="34" charset="0"/>
              <a:buChar char="•"/>
            </a:pPr>
            <a:r>
              <a:rPr lang="en-US" sz="3200" dirty="0">
                <a:latin typeface="Lato Black" panose="020F0502020204030203" pitchFamily="34" charset="0"/>
                <a:ea typeface="Lato Black" panose="020F0502020204030203" pitchFamily="34" charset="0"/>
                <a:cs typeface="Lato Black" panose="020F0502020204030203" pitchFamily="34" charset="0"/>
              </a:rPr>
              <a:t>Continue to process until client reaches 7.</a:t>
            </a:r>
          </a:p>
          <a:p>
            <a:pPr marL="457200" lvl="3" indent="-457200">
              <a:buFont typeface="Arial" panose="020B0604020202020204" pitchFamily="34" charset="0"/>
              <a:buChar char="•"/>
            </a:pPr>
            <a:r>
              <a:rPr lang="en-US" sz="3200" dirty="0">
                <a:latin typeface="Lato Black" panose="020F0502020204030203" pitchFamily="34" charset="0"/>
                <a:ea typeface="Lato Black" panose="020F0502020204030203" pitchFamily="34" charset="0"/>
                <a:cs typeface="Lato Black" panose="020F0502020204030203" pitchFamily="34" charset="0"/>
              </a:rPr>
              <a:t>If negative material arises, return to phase 4. This is normal!</a:t>
            </a:r>
          </a:p>
          <a:p>
            <a:pPr marL="457200" indent="-457200">
              <a:buFont typeface="Arial" panose="020B0604020202020204" pitchFamily="34" charset="0"/>
              <a:buChar char="•"/>
            </a:pPr>
            <a:r>
              <a:rPr lang="en-US" sz="2800" dirty="0">
                <a:latin typeface="Lato Black" panose="020F0502020204030203" pitchFamily="34" charset="0"/>
                <a:ea typeface="Lato Black" panose="020F0502020204030203" pitchFamily="34" charset="0"/>
                <a:cs typeface="Lato Black" panose="020F0502020204030203" pitchFamily="34" charset="0"/>
              </a:rPr>
              <a:t>Questions of phase 5?</a:t>
            </a:r>
          </a:p>
        </p:txBody>
      </p:sp>
      <p:sp>
        <p:nvSpPr>
          <p:cNvPr id="7" name="object 6">
            <a:extLst>
              <a:ext uri="{FF2B5EF4-FFF2-40B4-BE49-F238E27FC236}">
                <a16:creationId xmlns:a16="http://schemas.microsoft.com/office/drawing/2014/main" id="{A2506BB5-F5E8-7EC8-6D5F-DBDC5727DDFB}"/>
              </a:ext>
            </a:extLst>
          </p:cNvPr>
          <p:cNvSpPr/>
          <p:nvPr/>
        </p:nvSpPr>
        <p:spPr>
          <a:xfrm>
            <a:off x="727304" y="9448714"/>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8" name="object 7">
            <a:extLst>
              <a:ext uri="{FF2B5EF4-FFF2-40B4-BE49-F238E27FC236}">
                <a16:creationId xmlns:a16="http://schemas.microsoft.com/office/drawing/2014/main" id="{79DAE2B7-F2FF-AAF2-9511-5DF7E9FFDE7B}"/>
              </a:ext>
            </a:extLst>
          </p:cNvPr>
          <p:cNvPicPr/>
          <p:nvPr/>
        </p:nvPicPr>
        <p:blipFill>
          <a:blip r:embed="rId3" cstate="print"/>
          <a:stretch>
            <a:fillRect/>
          </a:stretch>
        </p:blipFill>
        <p:spPr>
          <a:xfrm>
            <a:off x="2001048" y="9446775"/>
            <a:ext cx="1795239" cy="349962"/>
          </a:xfrm>
          <a:prstGeom prst="rect">
            <a:avLst/>
          </a:prstGeom>
        </p:spPr>
      </p:pic>
      <p:sp>
        <p:nvSpPr>
          <p:cNvPr id="11" name="object 10">
            <a:extLst>
              <a:ext uri="{FF2B5EF4-FFF2-40B4-BE49-F238E27FC236}">
                <a16:creationId xmlns:a16="http://schemas.microsoft.com/office/drawing/2014/main" id="{C4E89270-FA8E-C83A-4CAE-3C384CF26B9A}"/>
              </a:ext>
            </a:extLst>
          </p:cNvPr>
          <p:cNvSpPr/>
          <p:nvPr/>
        </p:nvSpPr>
        <p:spPr>
          <a:xfrm>
            <a:off x="249518" y="9153757"/>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2" name="object 11">
            <a:extLst>
              <a:ext uri="{FF2B5EF4-FFF2-40B4-BE49-F238E27FC236}">
                <a16:creationId xmlns:a16="http://schemas.microsoft.com/office/drawing/2014/main" id="{A37D3624-A231-C3C6-0324-927455213B7A}"/>
              </a:ext>
            </a:extLst>
          </p:cNvPr>
          <p:cNvSpPr/>
          <p:nvPr/>
        </p:nvSpPr>
        <p:spPr>
          <a:xfrm>
            <a:off x="402896" y="9302918"/>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654490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66931"/>
          </a:xfrm>
          <a:prstGeom prst="rect">
            <a:avLst/>
          </a:prstGeom>
        </p:spPr>
        <p:txBody>
          <a:bodyPr vert="horz" wrap="square" lIns="0" tIns="12700" rIns="0" bIns="0" rtlCol="0">
            <a:spAutoFit/>
          </a:bodyPr>
          <a:lstStyle/>
          <a:p>
            <a:pPr marL="12700">
              <a:lnSpc>
                <a:spcPct val="100000"/>
              </a:lnSpc>
              <a:spcBef>
                <a:spcPts val="100"/>
              </a:spcBef>
            </a:pPr>
            <a:r>
              <a:rPr lang="en-US" sz="6200" spc="-105" dirty="0">
                <a:solidFill>
                  <a:schemeClr val="bg1"/>
                </a:solidFill>
              </a:rPr>
              <a:t>Phase 6: Body Scan </a:t>
            </a:r>
            <a:endParaRPr sz="6200" spc="-95" dirty="0">
              <a:solidFill>
                <a:schemeClr val="bg1"/>
              </a:solidFill>
            </a:endParaRPr>
          </a:p>
        </p:txBody>
      </p:sp>
      <p:sp>
        <p:nvSpPr>
          <p:cNvPr id="4" name="object 4"/>
          <p:cNvSpPr/>
          <p:nvPr/>
        </p:nvSpPr>
        <p:spPr>
          <a:xfrm>
            <a:off x="4023648" y="3798570"/>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7" name="Text Placeholder 6">
            <a:extLst>
              <a:ext uri="{FF2B5EF4-FFF2-40B4-BE49-F238E27FC236}">
                <a16:creationId xmlns:a16="http://schemas.microsoft.com/office/drawing/2014/main" id="{8F863CCE-5AE8-559A-EC9B-8A4703BFF5F5}"/>
              </a:ext>
            </a:extLst>
          </p:cNvPr>
          <p:cNvSpPr>
            <a:spLocks noGrp="1"/>
          </p:cNvSpPr>
          <p:nvPr>
            <p:ph type="body" idx="1"/>
          </p:nvPr>
        </p:nvSpPr>
        <p:spPr>
          <a:xfrm>
            <a:off x="5280227" y="3266103"/>
            <a:ext cx="11788573" cy="6401753"/>
          </a:xfrm>
        </p:spPr>
        <p:txBody>
          <a:bodyPr/>
          <a:lstStyle/>
          <a:p>
            <a:r>
              <a:rPr lang="en-US" b="0" dirty="0">
                <a:solidFill>
                  <a:schemeClr val="tx1"/>
                </a:solidFill>
                <a:latin typeface="Lato" panose="020F0502020204030203" pitchFamily="34" charset="0"/>
                <a:ea typeface="Lato" panose="020F0502020204030203" pitchFamily="34" charset="0"/>
                <a:cs typeface="Lato" panose="020F0502020204030203" pitchFamily="34" charset="0"/>
              </a:rPr>
              <a:t>Once the client reaches a 7/7 PC, you then move onto phase 6, the body scan.</a:t>
            </a:r>
          </a:p>
          <a:p>
            <a:pPr marL="914400" lvl="1" indent="-457200">
              <a:buFont typeface="Arial" panose="020B0604020202020204" pitchFamily="34" charset="0"/>
              <a:buChar char="•"/>
            </a:pPr>
            <a:r>
              <a:rPr lang="en-US" sz="3200" dirty="0">
                <a:solidFill>
                  <a:schemeClr val="tx1"/>
                </a:solidFill>
                <a:latin typeface="Lato" panose="020F0502020204030203" pitchFamily="34" charset="0"/>
                <a:ea typeface="Lato" panose="020F0502020204030203" pitchFamily="34" charset="0"/>
                <a:cs typeface="Lato" panose="020F0502020204030203" pitchFamily="34" charset="0"/>
              </a:rPr>
              <a:t>Ask the client, </a:t>
            </a:r>
            <a:r>
              <a:rPr lang="en-US" sz="3200" b="0" dirty="0">
                <a:solidFill>
                  <a:schemeClr val="tx1"/>
                </a:solidFill>
                <a:latin typeface="Lato" panose="020F0502020204030203" pitchFamily="34" charset="0"/>
                <a:ea typeface="Lato" panose="020F0502020204030203" pitchFamily="34" charset="0"/>
                <a:cs typeface="Lato" panose="020F0502020204030203" pitchFamily="34" charset="0"/>
              </a:rPr>
              <a:t>“What do you notice right now in your body?”</a:t>
            </a:r>
          </a:p>
          <a:p>
            <a:pPr marL="914400" lvl="1" indent="-457200">
              <a:buFont typeface="Arial" panose="020B0604020202020204" pitchFamily="34" charset="0"/>
              <a:buChar char="•"/>
            </a:pPr>
            <a:r>
              <a:rPr lang="en-US" sz="3200" dirty="0">
                <a:solidFill>
                  <a:schemeClr val="tx1"/>
                </a:solidFill>
                <a:latin typeface="Lato" panose="020F0502020204030203" pitchFamily="34" charset="0"/>
                <a:ea typeface="Lato" panose="020F0502020204030203" pitchFamily="34" charset="0"/>
                <a:cs typeface="Lato" panose="020F0502020204030203" pitchFamily="34" charset="0"/>
              </a:rPr>
              <a:t>Sometimes it helps to ask what he/she feels in his/her throat, heart or stomach. </a:t>
            </a:r>
          </a:p>
          <a:p>
            <a:pPr marL="914400" lvl="1" indent="-457200">
              <a:buFont typeface="Arial" panose="020B0604020202020204" pitchFamily="34" charset="0"/>
              <a:buChar char="•"/>
            </a:pPr>
            <a:r>
              <a:rPr lang="en-US" sz="3200" b="0" dirty="0">
                <a:solidFill>
                  <a:schemeClr val="tx1"/>
                </a:solidFill>
                <a:latin typeface="Lato" panose="020F0502020204030203" pitchFamily="34" charset="0"/>
                <a:ea typeface="Lato" panose="020F0502020204030203" pitchFamily="34" charset="0"/>
                <a:cs typeface="Lato" panose="020F0502020204030203" pitchFamily="34" charset="0"/>
              </a:rPr>
              <a:t>When the client states what is felt (positive or negative), say “Notice that”, and provide Resourcing speed DAS 5-10 passes. </a:t>
            </a:r>
          </a:p>
          <a:p>
            <a:pPr marL="914400" lvl="1" indent="-457200">
              <a:buFont typeface="Arial" panose="020B0604020202020204" pitchFamily="34" charset="0"/>
              <a:buChar char="•"/>
            </a:pPr>
            <a:r>
              <a:rPr lang="en-US" sz="3200" dirty="0">
                <a:solidFill>
                  <a:schemeClr val="tx1"/>
                </a:solidFill>
                <a:latin typeface="Lato" panose="020F0502020204030203" pitchFamily="34" charset="0"/>
                <a:ea typeface="Lato" panose="020F0502020204030203" pitchFamily="34" charset="0"/>
                <a:cs typeface="Lato" panose="020F0502020204030203" pitchFamily="34" charset="0"/>
              </a:rPr>
              <a:t>If negative material arises, return to phase 4.</a:t>
            </a:r>
          </a:p>
          <a:p>
            <a:pPr marL="914400" lvl="1" indent="-457200">
              <a:buFont typeface="Arial" panose="020B0604020202020204" pitchFamily="34" charset="0"/>
              <a:buChar char="•"/>
            </a:pPr>
            <a:r>
              <a:rPr lang="en-US" sz="3200" dirty="0">
                <a:solidFill>
                  <a:schemeClr val="tx1"/>
                </a:solidFill>
                <a:latin typeface="Lato" panose="020F0502020204030203" pitchFamily="34" charset="0"/>
                <a:ea typeface="Lato" panose="020F0502020204030203" pitchFamily="34" charset="0"/>
                <a:cs typeface="Lato" panose="020F0502020204030203" pitchFamily="34" charset="0"/>
              </a:rPr>
              <a:t>If body sensations are reported as positive by the client, you can ask, “W</a:t>
            </a:r>
            <a:r>
              <a:rPr lang="en-US" sz="3200" b="0" dirty="0">
                <a:solidFill>
                  <a:schemeClr val="tx1"/>
                </a:solidFill>
                <a:latin typeface="Lato" panose="020F0502020204030203" pitchFamily="34" charset="0"/>
                <a:ea typeface="Lato" panose="020F0502020204030203" pitchFamily="34" charset="0"/>
                <a:cs typeface="Lato" panose="020F0502020204030203" pitchFamily="34" charset="0"/>
              </a:rPr>
              <a:t>ould you like to see if we can make these feelings bigger?”.</a:t>
            </a:r>
          </a:p>
          <a:p>
            <a:pPr marL="914400" lvl="1" indent="-457200">
              <a:buFont typeface="Arial" panose="020B0604020202020204" pitchFamily="34" charset="0"/>
              <a:buChar char="•"/>
            </a:pPr>
            <a:r>
              <a:rPr lang="en-US" sz="3200" dirty="0">
                <a:solidFill>
                  <a:schemeClr val="tx1"/>
                </a:solidFill>
                <a:latin typeface="Lato" panose="020F0502020204030203" pitchFamily="34" charset="0"/>
                <a:ea typeface="Lato" panose="020F0502020204030203" pitchFamily="34" charset="0"/>
                <a:cs typeface="Lato" panose="020F0502020204030203" pitchFamily="34" charset="0"/>
              </a:rPr>
              <a:t>If so, you can provide further DAS. </a:t>
            </a:r>
          </a:p>
        </p:txBody>
      </p:sp>
      <p:sp>
        <p:nvSpPr>
          <p:cNvPr id="5" name="object 6">
            <a:extLst>
              <a:ext uri="{FF2B5EF4-FFF2-40B4-BE49-F238E27FC236}">
                <a16:creationId xmlns:a16="http://schemas.microsoft.com/office/drawing/2014/main" id="{4F7B2E85-9364-5A4B-3FC8-0F57ACE6D77B}"/>
              </a:ext>
            </a:extLst>
          </p:cNvPr>
          <p:cNvSpPr/>
          <p:nvPr/>
        </p:nvSpPr>
        <p:spPr>
          <a:xfrm>
            <a:off x="668658" y="9494814"/>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6" name="object 7">
            <a:extLst>
              <a:ext uri="{FF2B5EF4-FFF2-40B4-BE49-F238E27FC236}">
                <a16:creationId xmlns:a16="http://schemas.microsoft.com/office/drawing/2014/main" id="{1F5640C7-CB9E-7632-E7C0-45C3E8068006}"/>
              </a:ext>
            </a:extLst>
          </p:cNvPr>
          <p:cNvPicPr/>
          <p:nvPr/>
        </p:nvPicPr>
        <p:blipFill>
          <a:blip r:embed="rId2" cstate="print"/>
          <a:stretch>
            <a:fillRect/>
          </a:stretch>
        </p:blipFill>
        <p:spPr>
          <a:xfrm>
            <a:off x="1942402" y="9492875"/>
            <a:ext cx="1795239" cy="349962"/>
          </a:xfrm>
          <a:prstGeom prst="rect">
            <a:avLst/>
          </a:prstGeom>
        </p:spPr>
      </p:pic>
      <p:sp>
        <p:nvSpPr>
          <p:cNvPr id="8" name="object 10">
            <a:extLst>
              <a:ext uri="{FF2B5EF4-FFF2-40B4-BE49-F238E27FC236}">
                <a16:creationId xmlns:a16="http://schemas.microsoft.com/office/drawing/2014/main" id="{29A56B32-38A6-AFD6-AC8B-C2BA286E5218}"/>
              </a:ext>
            </a:extLst>
          </p:cNvPr>
          <p:cNvSpPr/>
          <p:nvPr/>
        </p:nvSpPr>
        <p:spPr>
          <a:xfrm>
            <a:off x="190872" y="9199857"/>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9" name="object 11">
            <a:extLst>
              <a:ext uri="{FF2B5EF4-FFF2-40B4-BE49-F238E27FC236}">
                <a16:creationId xmlns:a16="http://schemas.microsoft.com/office/drawing/2014/main" id="{D3EA1368-C9DA-7F3E-798B-AC66A11BF22F}"/>
              </a:ext>
            </a:extLst>
          </p:cNvPr>
          <p:cNvSpPr/>
          <p:nvPr/>
        </p:nvSpPr>
        <p:spPr>
          <a:xfrm>
            <a:off x="344250" y="9349018"/>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118063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206583" y="0"/>
            <a:ext cx="14081416" cy="10286999"/>
          </a:xfrm>
          <a:prstGeom prst="rect">
            <a:avLst/>
          </a:prstGeom>
        </p:spPr>
      </p:pic>
      <p:sp>
        <p:nvSpPr>
          <p:cNvPr id="6" name="object 6"/>
          <p:cNvSpPr/>
          <p:nvPr/>
        </p:nvSpPr>
        <p:spPr>
          <a:xfrm>
            <a:off x="3901783" y="4004945"/>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6287349" y="4004945"/>
            <a:ext cx="10852689" cy="966931"/>
          </a:xfrm>
          <a:prstGeom prst="rect">
            <a:avLst/>
          </a:prstGeom>
        </p:spPr>
        <p:txBody>
          <a:bodyPr vert="horz" wrap="square" lIns="0" tIns="12700" rIns="0" bIns="0" rtlCol="0">
            <a:spAutoFit/>
          </a:bodyPr>
          <a:lstStyle/>
          <a:p>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Practice through Phase 6</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D76A73D8-ECA9-5654-9673-8192070CF47F}"/>
              </a:ext>
            </a:extLst>
          </p:cNvPr>
          <p:cNvSpPr/>
          <p:nvPr/>
        </p:nvSpPr>
        <p:spPr>
          <a:xfrm>
            <a:off x="709515" y="94888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26FA58AC-DF4C-1CAF-E162-E7ADC6BE3AF2}"/>
              </a:ext>
            </a:extLst>
          </p:cNvPr>
          <p:cNvPicPr/>
          <p:nvPr/>
        </p:nvPicPr>
        <p:blipFill>
          <a:blip r:embed="rId3" cstate="print"/>
          <a:stretch>
            <a:fillRect/>
          </a:stretch>
        </p:blipFill>
        <p:spPr>
          <a:xfrm>
            <a:off x="1983259" y="9486900"/>
            <a:ext cx="1795239" cy="349962"/>
          </a:xfrm>
          <a:prstGeom prst="rect">
            <a:avLst/>
          </a:prstGeom>
        </p:spPr>
      </p:pic>
      <p:sp>
        <p:nvSpPr>
          <p:cNvPr id="7" name="object 10">
            <a:extLst>
              <a:ext uri="{FF2B5EF4-FFF2-40B4-BE49-F238E27FC236}">
                <a16:creationId xmlns:a16="http://schemas.microsoft.com/office/drawing/2014/main" id="{C0949352-8EF8-08F1-33A9-31AED4F027B1}"/>
              </a:ext>
            </a:extLst>
          </p:cNvPr>
          <p:cNvSpPr/>
          <p:nvPr/>
        </p:nvSpPr>
        <p:spPr>
          <a:xfrm>
            <a:off x="231729" y="91938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60CAE185-08F2-B5BB-771A-94E066638E46}"/>
              </a:ext>
            </a:extLst>
          </p:cNvPr>
          <p:cNvSpPr/>
          <p:nvPr/>
        </p:nvSpPr>
        <p:spPr>
          <a:xfrm>
            <a:off x="385107" y="93430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233422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829078" y="0"/>
            <a:ext cx="14458921" cy="10286999"/>
          </a:xfrm>
          <a:prstGeom prst="rect">
            <a:avLst/>
          </a:prstGeom>
        </p:spPr>
      </p:pic>
      <p:sp>
        <p:nvSpPr>
          <p:cNvPr id="6" name="object 6"/>
          <p:cNvSpPr/>
          <p:nvPr/>
        </p:nvSpPr>
        <p:spPr>
          <a:xfrm>
            <a:off x="3546795" y="4008026"/>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6172200" y="4005416"/>
            <a:ext cx="10852689" cy="966931"/>
          </a:xfrm>
          <a:prstGeom prst="rect">
            <a:avLst/>
          </a:prstGeom>
        </p:spPr>
        <p:txBody>
          <a:bodyPr vert="horz" wrap="square" lIns="0" tIns="12700" rIns="0" bIns="0" rtlCol="0">
            <a:spAutoFit/>
          </a:bodyPr>
          <a:lstStyle/>
          <a:p>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Questions?</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CBBFAF9F-1611-5FB1-4707-1B5072143C37}"/>
              </a:ext>
            </a:extLst>
          </p:cNvPr>
          <p:cNvSpPr/>
          <p:nvPr/>
        </p:nvSpPr>
        <p:spPr>
          <a:xfrm>
            <a:off x="631256" y="4210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0FFF18F1-C151-1F77-73C6-F5C52354D954}"/>
              </a:ext>
            </a:extLst>
          </p:cNvPr>
          <p:cNvPicPr/>
          <p:nvPr/>
        </p:nvPicPr>
        <p:blipFill>
          <a:blip r:embed="rId3" cstate="print"/>
          <a:stretch>
            <a:fillRect/>
          </a:stretch>
        </p:blipFill>
        <p:spPr>
          <a:xfrm>
            <a:off x="1905000" y="419100"/>
            <a:ext cx="1795239" cy="349962"/>
          </a:xfrm>
          <a:prstGeom prst="rect">
            <a:avLst/>
          </a:prstGeom>
        </p:spPr>
      </p:pic>
      <p:sp>
        <p:nvSpPr>
          <p:cNvPr id="7" name="object 10">
            <a:extLst>
              <a:ext uri="{FF2B5EF4-FFF2-40B4-BE49-F238E27FC236}">
                <a16:creationId xmlns:a16="http://schemas.microsoft.com/office/drawing/2014/main" id="{4CA35AA5-EFBE-08BE-4E92-D02D55936F0A}"/>
              </a:ext>
            </a:extLst>
          </p:cNvPr>
          <p:cNvSpPr/>
          <p:nvPr/>
        </p:nvSpPr>
        <p:spPr>
          <a:xfrm>
            <a:off x="153470" y="1260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0D995A7D-9392-F456-3CA7-A2C6CFCE9552}"/>
              </a:ext>
            </a:extLst>
          </p:cNvPr>
          <p:cNvSpPr/>
          <p:nvPr/>
        </p:nvSpPr>
        <p:spPr>
          <a:xfrm>
            <a:off x="306848" y="2752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054926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z="6200" spc="-105" dirty="0">
                <a:solidFill>
                  <a:schemeClr val="bg1"/>
                </a:solidFill>
              </a:rPr>
              <a:t>Phase 7: Closure </a:t>
            </a:r>
            <a:endParaRPr sz="6200" spc="-95" dirty="0">
              <a:solidFill>
                <a:schemeClr val="bg1"/>
              </a:solidFill>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7" name="Text Placeholder 6">
            <a:extLst>
              <a:ext uri="{FF2B5EF4-FFF2-40B4-BE49-F238E27FC236}">
                <a16:creationId xmlns:a16="http://schemas.microsoft.com/office/drawing/2014/main" id="{687562BA-6D74-2EBC-6E46-439DDDA3CF2E}"/>
              </a:ext>
            </a:extLst>
          </p:cNvPr>
          <p:cNvSpPr>
            <a:spLocks noGrp="1"/>
          </p:cNvSpPr>
          <p:nvPr>
            <p:ph type="body" idx="1"/>
          </p:nvPr>
        </p:nvSpPr>
        <p:spPr>
          <a:xfrm>
            <a:off x="5410200" y="3619500"/>
            <a:ext cx="10956925" cy="2462213"/>
          </a:xfrm>
        </p:spPr>
        <p:txBody>
          <a:bodyPr/>
          <a:lstStyle/>
          <a:p>
            <a:r>
              <a:rPr lang="en-US" dirty="0">
                <a:solidFill>
                  <a:schemeClr val="tx1"/>
                </a:solidFill>
              </a:rPr>
              <a:t>There are two scenarios for Phase 7:</a:t>
            </a:r>
          </a:p>
          <a:p>
            <a:endParaRPr lang="en-US" dirty="0">
              <a:solidFill>
                <a:schemeClr val="tx1"/>
              </a:solidFill>
            </a:endParaRPr>
          </a:p>
          <a:p>
            <a:pPr marL="971550" lvl="1" indent="-514350">
              <a:buAutoNum type="arabicPeriod"/>
            </a:pPr>
            <a:r>
              <a:rPr lang="en-US" sz="3200" dirty="0">
                <a:solidFill>
                  <a:schemeClr val="tx1"/>
                </a:solidFill>
                <a:latin typeface="Lato" panose="020F0502020204030203" pitchFamily="34" charset="0"/>
                <a:ea typeface="Lato" panose="020F0502020204030203" pitchFamily="34" charset="0"/>
                <a:cs typeface="Lato" panose="020F0502020204030203" pitchFamily="34" charset="0"/>
              </a:rPr>
              <a:t>The target is complete</a:t>
            </a:r>
          </a:p>
          <a:p>
            <a:pPr marL="514350" indent="-514350">
              <a:buAutoNum type="arabicPeriod"/>
            </a:pP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pPr lvl="1"/>
            <a:r>
              <a:rPr lang="en-US" sz="3200" dirty="0">
                <a:solidFill>
                  <a:schemeClr val="tx1"/>
                </a:solidFill>
                <a:latin typeface="Lato" panose="020F0502020204030203" pitchFamily="34" charset="0"/>
                <a:ea typeface="Lato" panose="020F0502020204030203" pitchFamily="34" charset="0"/>
                <a:cs typeface="Lato" panose="020F0502020204030203" pitchFamily="34" charset="0"/>
              </a:rPr>
              <a:t>2.  The target is incomplete</a:t>
            </a:r>
          </a:p>
        </p:txBody>
      </p:sp>
      <p:sp>
        <p:nvSpPr>
          <p:cNvPr id="5" name="object 6">
            <a:extLst>
              <a:ext uri="{FF2B5EF4-FFF2-40B4-BE49-F238E27FC236}">
                <a16:creationId xmlns:a16="http://schemas.microsoft.com/office/drawing/2014/main" id="{1DCF8EF8-8C77-4E49-F9B3-19554429FEC1}"/>
              </a:ext>
            </a:extLst>
          </p:cNvPr>
          <p:cNvSpPr/>
          <p:nvPr/>
        </p:nvSpPr>
        <p:spPr>
          <a:xfrm>
            <a:off x="14804456" y="9260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6" name="object 7">
            <a:extLst>
              <a:ext uri="{FF2B5EF4-FFF2-40B4-BE49-F238E27FC236}">
                <a16:creationId xmlns:a16="http://schemas.microsoft.com/office/drawing/2014/main" id="{45C02633-5156-4152-A2B5-1FD6E1225841}"/>
              </a:ext>
            </a:extLst>
          </p:cNvPr>
          <p:cNvPicPr/>
          <p:nvPr/>
        </p:nvPicPr>
        <p:blipFill>
          <a:blip r:embed="rId2" cstate="print"/>
          <a:stretch>
            <a:fillRect/>
          </a:stretch>
        </p:blipFill>
        <p:spPr>
          <a:xfrm>
            <a:off x="16078200" y="9258300"/>
            <a:ext cx="1795239" cy="349962"/>
          </a:xfrm>
          <a:prstGeom prst="rect">
            <a:avLst/>
          </a:prstGeom>
        </p:spPr>
      </p:pic>
      <p:sp>
        <p:nvSpPr>
          <p:cNvPr id="8" name="object 10">
            <a:extLst>
              <a:ext uri="{FF2B5EF4-FFF2-40B4-BE49-F238E27FC236}">
                <a16:creationId xmlns:a16="http://schemas.microsoft.com/office/drawing/2014/main" id="{AD4B2FA8-A394-D2D0-3FAC-904548FF5518}"/>
              </a:ext>
            </a:extLst>
          </p:cNvPr>
          <p:cNvSpPr/>
          <p:nvPr/>
        </p:nvSpPr>
        <p:spPr>
          <a:xfrm>
            <a:off x="14326670" y="8965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9" name="object 11">
            <a:extLst>
              <a:ext uri="{FF2B5EF4-FFF2-40B4-BE49-F238E27FC236}">
                <a16:creationId xmlns:a16="http://schemas.microsoft.com/office/drawing/2014/main" id="{E317F98E-631B-31D4-C0A3-00C7F80D45C6}"/>
              </a:ext>
            </a:extLst>
          </p:cNvPr>
          <p:cNvSpPr/>
          <p:nvPr/>
        </p:nvSpPr>
        <p:spPr>
          <a:xfrm>
            <a:off x="14480048" y="9114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56155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3972682" y="965286"/>
            <a:ext cx="11430441" cy="966931"/>
          </a:xfrm>
          <a:prstGeom prst="rect">
            <a:avLst/>
          </a:prstGeom>
        </p:spPr>
        <p:txBody>
          <a:bodyPr vert="horz" wrap="square" lIns="0" tIns="12700" rIns="0" bIns="0" rtlCol="0">
            <a:spAutoFit/>
          </a:bodyPr>
          <a:lstStyle/>
          <a:p>
            <a:pPr marL="12700">
              <a:lnSpc>
                <a:spcPct val="100000"/>
              </a:lnSpc>
              <a:spcBef>
                <a:spcPts val="100"/>
              </a:spcBef>
            </a:pPr>
            <a:r>
              <a:rPr lang="en-US" sz="6200" spc="-105" dirty="0">
                <a:solidFill>
                  <a:schemeClr val="bg1"/>
                </a:solidFill>
              </a:rPr>
              <a:t>Phase 7: The Target is Complete</a:t>
            </a:r>
            <a:endParaRPr sz="6200" spc="-95" dirty="0">
              <a:solidFill>
                <a:schemeClr val="bg1"/>
              </a:solidFill>
            </a:endParaRPr>
          </a:p>
        </p:txBody>
      </p:sp>
      <p:sp>
        <p:nvSpPr>
          <p:cNvPr id="4" name="object 4"/>
          <p:cNvSpPr/>
          <p:nvPr/>
        </p:nvSpPr>
        <p:spPr>
          <a:xfrm>
            <a:off x="2590800" y="3798570"/>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7" name="Text Placeholder 6">
            <a:extLst>
              <a:ext uri="{FF2B5EF4-FFF2-40B4-BE49-F238E27FC236}">
                <a16:creationId xmlns:a16="http://schemas.microsoft.com/office/drawing/2014/main" id="{687562BA-6D74-2EBC-6E46-439DDDA3CF2E}"/>
              </a:ext>
            </a:extLst>
          </p:cNvPr>
          <p:cNvSpPr>
            <a:spLocks noGrp="1"/>
          </p:cNvSpPr>
          <p:nvPr>
            <p:ph type="body" idx="1"/>
          </p:nvPr>
        </p:nvSpPr>
        <p:spPr>
          <a:xfrm>
            <a:off x="3750413" y="3215184"/>
            <a:ext cx="10956925" cy="6678751"/>
          </a:xfrm>
        </p:spPr>
        <p:txBody>
          <a:bodyPr/>
          <a:lstStyle/>
          <a:p>
            <a:r>
              <a:rPr lang="en-US" dirty="0">
                <a:solidFill>
                  <a:schemeClr val="tx1"/>
                </a:solidFill>
              </a:rPr>
              <a:t>“Wow! You have done hard work today. There are a few things to take note of. </a:t>
            </a:r>
          </a:p>
          <a:p>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pPr marL="971550" lvl="1" indent="-514350">
              <a:buAutoNum type="arabicPeriod"/>
            </a:pPr>
            <a:r>
              <a:rPr lang="en-US" sz="3200" dirty="0">
                <a:solidFill>
                  <a:schemeClr val="tx1"/>
                </a:solidFill>
                <a:latin typeface="Lato" panose="020F0502020204030203" pitchFamily="34" charset="0"/>
                <a:ea typeface="Lato" panose="020F0502020204030203" pitchFamily="34" charset="0"/>
                <a:cs typeface="Lato" panose="020F0502020204030203" pitchFamily="34" charset="0"/>
              </a:rPr>
              <a:t>Doing EMDR is kind of like hitting the accelerator on your brain; we don’t have brakes! Because of this you may experience some emotions closer to the surface, vivid dreams, or increased symptoms the next couple of days. This is normal! But let me know if things are hard; perhaps we can get you in sooner if needed.</a:t>
            </a:r>
          </a:p>
          <a:p>
            <a:pPr marL="971550" lvl="1" indent="-514350">
              <a:buAutoNum type="arabicPeriod"/>
            </a:pPr>
            <a:r>
              <a:rPr lang="en-US" sz="3200" dirty="0">
                <a:solidFill>
                  <a:schemeClr val="tx1"/>
                </a:solidFill>
                <a:latin typeface="Lato" panose="020F0502020204030203" pitchFamily="34" charset="0"/>
                <a:ea typeface="Lato" panose="020F0502020204030203" pitchFamily="34" charset="0"/>
                <a:cs typeface="Lato" panose="020F0502020204030203" pitchFamily="34" charset="0"/>
              </a:rPr>
              <a:t>Here is something called a TICES log. This is where you can mark down your experiences before I see you next.”</a:t>
            </a:r>
          </a:p>
          <a:p>
            <a:pPr marL="971550" lvl="1" indent="-514350">
              <a:buAutoNum type="arabicPeriod"/>
            </a:pPr>
            <a:endParaRPr lang="en-US" dirty="0">
              <a:solidFill>
                <a:schemeClr val="tx1"/>
              </a:solidFill>
            </a:endParaRPr>
          </a:p>
          <a:p>
            <a:r>
              <a:rPr lang="en-US" dirty="0">
                <a:solidFill>
                  <a:schemeClr val="tx1"/>
                </a:solidFill>
              </a:rPr>
              <a:t>Let’s review the TICES log from your notebook.</a:t>
            </a:r>
          </a:p>
        </p:txBody>
      </p:sp>
      <p:sp>
        <p:nvSpPr>
          <p:cNvPr id="5" name="object 6">
            <a:extLst>
              <a:ext uri="{FF2B5EF4-FFF2-40B4-BE49-F238E27FC236}">
                <a16:creationId xmlns:a16="http://schemas.microsoft.com/office/drawing/2014/main" id="{923849AA-DF99-3713-B479-B429635452E2}"/>
              </a:ext>
            </a:extLst>
          </p:cNvPr>
          <p:cNvSpPr/>
          <p:nvPr/>
        </p:nvSpPr>
        <p:spPr>
          <a:xfrm>
            <a:off x="14935200" y="9486900"/>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6" name="object 7">
            <a:extLst>
              <a:ext uri="{FF2B5EF4-FFF2-40B4-BE49-F238E27FC236}">
                <a16:creationId xmlns:a16="http://schemas.microsoft.com/office/drawing/2014/main" id="{90BD68BA-33E1-9978-7DA2-57798DD1A5E8}"/>
              </a:ext>
            </a:extLst>
          </p:cNvPr>
          <p:cNvPicPr/>
          <p:nvPr/>
        </p:nvPicPr>
        <p:blipFill>
          <a:blip r:embed="rId2" cstate="print"/>
          <a:stretch>
            <a:fillRect/>
          </a:stretch>
        </p:blipFill>
        <p:spPr>
          <a:xfrm>
            <a:off x="16208944" y="9484961"/>
            <a:ext cx="1795239" cy="349962"/>
          </a:xfrm>
          <a:prstGeom prst="rect">
            <a:avLst/>
          </a:prstGeom>
        </p:spPr>
      </p:pic>
      <p:sp>
        <p:nvSpPr>
          <p:cNvPr id="8" name="object 10">
            <a:extLst>
              <a:ext uri="{FF2B5EF4-FFF2-40B4-BE49-F238E27FC236}">
                <a16:creationId xmlns:a16="http://schemas.microsoft.com/office/drawing/2014/main" id="{93528F49-0C48-DF94-2486-78C5D8AB1EAE}"/>
              </a:ext>
            </a:extLst>
          </p:cNvPr>
          <p:cNvSpPr/>
          <p:nvPr/>
        </p:nvSpPr>
        <p:spPr>
          <a:xfrm>
            <a:off x="14457414" y="9191943"/>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9" name="object 11">
            <a:extLst>
              <a:ext uri="{FF2B5EF4-FFF2-40B4-BE49-F238E27FC236}">
                <a16:creationId xmlns:a16="http://schemas.microsoft.com/office/drawing/2014/main" id="{613B26D7-4808-BDA1-3FD5-4B0978D68FEC}"/>
              </a:ext>
            </a:extLst>
          </p:cNvPr>
          <p:cNvSpPr/>
          <p:nvPr/>
        </p:nvSpPr>
        <p:spPr>
          <a:xfrm>
            <a:off x="14610792" y="9341104"/>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733865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3641786" y="949897"/>
            <a:ext cx="12252827" cy="997709"/>
          </a:xfrm>
          <a:prstGeom prst="rect">
            <a:avLst/>
          </a:prstGeom>
        </p:spPr>
        <p:txBody>
          <a:bodyPr vert="horz" wrap="square" lIns="0" tIns="12700" rIns="0" bIns="0" rtlCol="0">
            <a:spAutoFit/>
          </a:bodyPr>
          <a:lstStyle/>
          <a:p>
            <a:pPr marL="12700">
              <a:lnSpc>
                <a:spcPct val="100000"/>
              </a:lnSpc>
              <a:spcBef>
                <a:spcPts val="100"/>
              </a:spcBef>
            </a:pPr>
            <a:r>
              <a:rPr lang="en-US" sz="6200" spc="-105" dirty="0">
                <a:solidFill>
                  <a:schemeClr val="bg1"/>
                </a:solidFill>
              </a:rPr>
              <a:t>Phase 7: The Target is Incomplete</a:t>
            </a:r>
            <a:endParaRPr sz="6200" spc="-95" dirty="0">
              <a:solidFill>
                <a:schemeClr val="bg1"/>
              </a:solidFill>
            </a:endParaRPr>
          </a:p>
        </p:txBody>
      </p:sp>
      <p:sp>
        <p:nvSpPr>
          <p:cNvPr id="4" name="object 4"/>
          <p:cNvSpPr/>
          <p:nvPr/>
        </p:nvSpPr>
        <p:spPr>
          <a:xfrm>
            <a:off x="3857355" y="3847402"/>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7" name="Text Placeholder 6">
            <a:extLst>
              <a:ext uri="{FF2B5EF4-FFF2-40B4-BE49-F238E27FC236}">
                <a16:creationId xmlns:a16="http://schemas.microsoft.com/office/drawing/2014/main" id="{687562BA-6D74-2EBC-6E46-439DDDA3CF2E}"/>
              </a:ext>
            </a:extLst>
          </p:cNvPr>
          <p:cNvSpPr>
            <a:spLocks noGrp="1"/>
          </p:cNvSpPr>
          <p:nvPr>
            <p:ph type="body" idx="1"/>
          </p:nvPr>
        </p:nvSpPr>
        <p:spPr>
          <a:xfrm>
            <a:off x="5257800" y="3799043"/>
            <a:ext cx="10956925" cy="5416868"/>
          </a:xfrm>
        </p:spPr>
        <p:txBody>
          <a:bodyPr/>
          <a:lstStyle/>
          <a:p>
            <a:r>
              <a:rPr lang="en-US" dirty="0">
                <a:solidFill>
                  <a:schemeClr val="tx1"/>
                </a:solidFill>
              </a:rPr>
              <a:t>This often happens. Most targets will not be complete in one session unless you are doing EMDR intensives. Sometimes not even during intensives!</a:t>
            </a:r>
          </a:p>
          <a:p>
            <a:pPr marL="914400" lvl="1" indent="-457200">
              <a:buFont typeface="Arial" panose="020B0604020202020204" pitchFamily="34" charset="0"/>
              <a:buChar char="•"/>
            </a:pPr>
            <a:r>
              <a:rPr lang="en-US" sz="3200" dirty="0">
                <a:solidFill>
                  <a:schemeClr val="tx1"/>
                </a:solidFill>
              </a:rPr>
              <a:t>Allow yourself plenty of time to transition the client into a state where he/she feels okay walking out of your office. </a:t>
            </a:r>
          </a:p>
          <a:p>
            <a:pPr marL="914400" lvl="1" indent="-457200">
              <a:buFont typeface="Arial" panose="020B0604020202020204" pitchFamily="34" charset="0"/>
              <a:buChar char="•"/>
            </a:pPr>
            <a:r>
              <a:rPr lang="en-US" sz="3200" dirty="0">
                <a:solidFill>
                  <a:schemeClr val="tx1"/>
                </a:solidFill>
              </a:rPr>
              <a:t>I do 60 minutes sessions. I usually transition to this phase at about 45-50 minutes after the hour. </a:t>
            </a:r>
          </a:p>
          <a:p>
            <a:pPr marL="914400" lvl="1" indent="-457200">
              <a:buFont typeface="Arial" panose="020B0604020202020204" pitchFamily="34" charset="0"/>
              <a:buChar char="•"/>
            </a:pPr>
            <a:r>
              <a:rPr lang="en-US" sz="3200" dirty="0">
                <a:solidFill>
                  <a:schemeClr val="tx1"/>
                </a:solidFill>
              </a:rPr>
              <a:t>Ask, “Does this feel like a good place to stop today?”.</a:t>
            </a:r>
          </a:p>
          <a:p>
            <a:pPr marL="914400" lvl="1" indent="-457200">
              <a:buFont typeface="Arial" panose="020B0604020202020204" pitchFamily="34" charset="0"/>
              <a:buChar char="•"/>
            </a:pPr>
            <a:r>
              <a:rPr lang="en-US" sz="3200" dirty="0">
                <a:solidFill>
                  <a:schemeClr val="tx1"/>
                </a:solidFill>
              </a:rPr>
              <a:t>Client typically says yes. </a:t>
            </a:r>
          </a:p>
          <a:p>
            <a:pPr marL="914400" lvl="1" indent="-457200">
              <a:buFont typeface="Arial" panose="020B0604020202020204" pitchFamily="34" charset="0"/>
              <a:buChar char="•"/>
            </a:pPr>
            <a:r>
              <a:rPr lang="en-US" sz="3200" dirty="0">
                <a:solidFill>
                  <a:schemeClr val="tx1"/>
                </a:solidFill>
              </a:rPr>
              <a:t>Assist client in container exercise or other stabilization exercises before the session is over. </a:t>
            </a:r>
          </a:p>
        </p:txBody>
      </p:sp>
      <p:sp>
        <p:nvSpPr>
          <p:cNvPr id="5" name="object 6">
            <a:extLst>
              <a:ext uri="{FF2B5EF4-FFF2-40B4-BE49-F238E27FC236}">
                <a16:creationId xmlns:a16="http://schemas.microsoft.com/office/drawing/2014/main" id="{B93375F6-E657-287A-7C1F-3D3737B850A2}"/>
              </a:ext>
            </a:extLst>
          </p:cNvPr>
          <p:cNvSpPr/>
          <p:nvPr/>
        </p:nvSpPr>
        <p:spPr>
          <a:xfrm>
            <a:off x="14927220" y="9515565"/>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6" name="object 7">
            <a:extLst>
              <a:ext uri="{FF2B5EF4-FFF2-40B4-BE49-F238E27FC236}">
                <a16:creationId xmlns:a16="http://schemas.microsoft.com/office/drawing/2014/main" id="{71183B39-9E98-44B4-386B-337F219B5414}"/>
              </a:ext>
            </a:extLst>
          </p:cNvPr>
          <p:cNvPicPr/>
          <p:nvPr/>
        </p:nvPicPr>
        <p:blipFill>
          <a:blip r:embed="rId2" cstate="print"/>
          <a:stretch>
            <a:fillRect/>
          </a:stretch>
        </p:blipFill>
        <p:spPr>
          <a:xfrm>
            <a:off x="16200964" y="9513626"/>
            <a:ext cx="1795239" cy="349962"/>
          </a:xfrm>
          <a:prstGeom prst="rect">
            <a:avLst/>
          </a:prstGeom>
        </p:spPr>
      </p:pic>
      <p:sp>
        <p:nvSpPr>
          <p:cNvPr id="8" name="object 10">
            <a:extLst>
              <a:ext uri="{FF2B5EF4-FFF2-40B4-BE49-F238E27FC236}">
                <a16:creationId xmlns:a16="http://schemas.microsoft.com/office/drawing/2014/main" id="{9D5BFE5D-EE48-258D-AA0D-3524AABE1F8D}"/>
              </a:ext>
            </a:extLst>
          </p:cNvPr>
          <p:cNvSpPr/>
          <p:nvPr/>
        </p:nvSpPr>
        <p:spPr>
          <a:xfrm>
            <a:off x="14449434" y="9220608"/>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9" name="object 11">
            <a:extLst>
              <a:ext uri="{FF2B5EF4-FFF2-40B4-BE49-F238E27FC236}">
                <a16:creationId xmlns:a16="http://schemas.microsoft.com/office/drawing/2014/main" id="{F2D315DB-BAF7-DC98-8A6B-CE1D4FA20262}"/>
              </a:ext>
            </a:extLst>
          </p:cNvPr>
          <p:cNvSpPr/>
          <p:nvPr/>
        </p:nvSpPr>
        <p:spPr>
          <a:xfrm>
            <a:off x="14602812" y="9369769"/>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885384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5181600" y="1104900"/>
            <a:ext cx="9236676" cy="966931"/>
          </a:xfrm>
          <a:prstGeom prst="rect">
            <a:avLst/>
          </a:prstGeom>
        </p:spPr>
        <p:txBody>
          <a:bodyPr vert="horz" wrap="square" lIns="0" tIns="12700" rIns="0" bIns="0" rtlCol="0">
            <a:spAutoFit/>
          </a:bodyPr>
          <a:lstStyle/>
          <a:p>
            <a:pPr algn="ctr"/>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Phase 8: Reevaluation</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3429000" y="3619500"/>
            <a:ext cx="14325600" cy="6135378"/>
          </a:xfrm>
          <a:prstGeom prst="rect">
            <a:avLst/>
          </a:prstGeom>
          <a:noFill/>
          <a:ln>
            <a:noFill/>
          </a:ln>
        </p:spPr>
        <p:txBody>
          <a:bodyPr spcFirstLastPara="1" wrap="square" lIns="91425" tIns="45700" rIns="91425" bIns="45700" anchor="t" anchorCtr="0">
            <a:noAutofit/>
          </a:bodyPr>
          <a:lstStyle/>
          <a:p>
            <a:pPr marL="1689100" lvl="1" indent="-571500" algn="l" rtl="0">
              <a:lnSpc>
                <a:spcPct val="90000"/>
              </a:lnSpc>
              <a:spcBef>
                <a:spcPts val="1000"/>
              </a:spcBef>
              <a:spcAft>
                <a:spcPts val="0"/>
              </a:spcAft>
              <a:buClr>
                <a:srgbClr val="A8D08C"/>
              </a:buClr>
              <a:buSzPts val="3200"/>
              <a:buFont typeface="Arial" panose="020B0604020202020204" pitchFamily="34" charset="0"/>
              <a:buChar char="•"/>
            </a:pPr>
            <a:r>
              <a:rPr lang="en-US" sz="3200" dirty="0">
                <a:solidFill>
                  <a:schemeClr val="tx1"/>
                </a:solidFill>
              </a:rPr>
              <a:t>This is to be done the week after doing any target complete or incomplete. </a:t>
            </a:r>
          </a:p>
          <a:p>
            <a:pPr marL="1689100" lvl="1" indent="-571500" algn="l" rtl="0">
              <a:lnSpc>
                <a:spcPct val="90000"/>
              </a:lnSpc>
              <a:spcBef>
                <a:spcPts val="1000"/>
              </a:spcBef>
              <a:spcAft>
                <a:spcPts val="0"/>
              </a:spcAft>
              <a:buClr>
                <a:srgbClr val="A8D08C"/>
              </a:buClr>
              <a:buSzPts val="3200"/>
              <a:buFont typeface="Arial" panose="020B0604020202020204" pitchFamily="34" charset="0"/>
              <a:buChar char="•"/>
            </a:pPr>
            <a:r>
              <a:rPr lang="en-US" sz="3200" dirty="0">
                <a:solidFill>
                  <a:schemeClr val="tx1"/>
                </a:solidFill>
              </a:rPr>
              <a:t>Let’s start with how to check your work on a complete target.</a:t>
            </a:r>
          </a:p>
          <a:p>
            <a:pPr marL="1117600" lvl="1" algn="l" rtl="0">
              <a:lnSpc>
                <a:spcPct val="90000"/>
              </a:lnSpc>
              <a:spcBef>
                <a:spcPts val="1000"/>
              </a:spcBef>
              <a:spcAft>
                <a:spcPts val="0"/>
              </a:spcAft>
              <a:buClr>
                <a:srgbClr val="A8D08C"/>
              </a:buClr>
              <a:buSzPts val="3200"/>
            </a:pPr>
            <a:r>
              <a:rPr lang="en-US" sz="3200" dirty="0">
                <a:solidFill>
                  <a:schemeClr val="tx1"/>
                </a:solidFill>
              </a:rPr>
              <a:t>      “When you think about [name of target], what comes up for you now?”</a:t>
            </a:r>
          </a:p>
          <a:p>
            <a:pPr marL="1689100" lvl="1" indent="-571500" algn="l" rtl="0">
              <a:lnSpc>
                <a:spcPct val="90000"/>
              </a:lnSpc>
              <a:spcBef>
                <a:spcPts val="1000"/>
              </a:spcBef>
              <a:spcAft>
                <a:spcPts val="0"/>
              </a:spcAft>
              <a:buClr>
                <a:srgbClr val="A8D08C"/>
              </a:buClr>
              <a:buSzPts val="3200"/>
              <a:buFont typeface="Arial" panose="020B0604020202020204" pitchFamily="34" charset="0"/>
              <a:buChar char="•"/>
            </a:pPr>
            <a:r>
              <a:rPr lang="en-US" sz="3200" dirty="0">
                <a:solidFill>
                  <a:schemeClr val="tx1"/>
                </a:solidFill>
              </a:rPr>
              <a:t>If negative material arises, go back to phase 4.</a:t>
            </a:r>
          </a:p>
          <a:p>
            <a:pPr marL="1689100" lvl="1" indent="-571500" algn="l" rtl="0">
              <a:lnSpc>
                <a:spcPct val="90000"/>
              </a:lnSpc>
              <a:spcBef>
                <a:spcPts val="1000"/>
              </a:spcBef>
              <a:spcAft>
                <a:spcPts val="0"/>
              </a:spcAft>
              <a:buClr>
                <a:srgbClr val="A8D08C"/>
              </a:buClr>
              <a:buSzPts val="3200"/>
              <a:buFont typeface="Arial" panose="020B0604020202020204" pitchFamily="34" charset="0"/>
              <a:buChar char="•"/>
            </a:pPr>
            <a:r>
              <a:rPr lang="en-US" sz="3200" dirty="0">
                <a:solidFill>
                  <a:schemeClr val="tx1"/>
                </a:solidFill>
              </a:rPr>
              <a:t>If no negative material arises, you can:</a:t>
            </a:r>
          </a:p>
          <a:p>
            <a:pPr marL="2774950" lvl="3" indent="-742950" algn="l" rtl="0">
              <a:lnSpc>
                <a:spcPct val="90000"/>
              </a:lnSpc>
              <a:spcBef>
                <a:spcPts val="1000"/>
              </a:spcBef>
              <a:buClr>
                <a:srgbClr val="A8D08C"/>
              </a:buClr>
              <a:buSzPts val="3200"/>
              <a:buAutoNum type="arabicPeriod"/>
            </a:pPr>
            <a:r>
              <a:rPr lang="en-US" sz="3200" dirty="0">
                <a:solidFill>
                  <a:schemeClr val="tx1"/>
                </a:solidFill>
              </a:rPr>
              <a:t>Work on a new target</a:t>
            </a:r>
          </a:p>
          <a:p>
            <a:pPr marL="2774950" lvl="3" indent="-742950" algn="l" rtl="0">
              <a:lnSpc>
                <a:spcPct val="90000"/>
              </a:lnSpc>
              <a:spcBef>
                <a:spcPts val="1000"/>
              </a:spcBef>
              <a:buClr>
                <a:srgbClr val="A8D08C"/>
              </a:buClr>
              <a:buSzPts val="3200"/>
              <a:buAutoNum type="arabicPeriod"/>
            </a:pPr>
            <a:r>
              <a:rPr lang="en-US" sz="3200" dirty="0">
                <a:solidFill>
                  <a:schemeClr val="tx1"/>
                </a:solidFill>
              </a:rPr>
              <a:t>Have a talk therapy session</a:t>
            </a:r>
          </a:p>
          <a:p>
            <a:pPr marL="2774950" lvl="3" indent="-742950" algn="l" rtl="0">
              <a:lnSpc>
                <a:spcPct val="90000"/>
              </a:lnSpc>
              <a:spcBef>
                <a:spcPts val="1000"/>
              </a:spcBef>
              <a:buClr>
                <a:srgbClr val="A8D08C"/>
              </a:buClr>
              <a:buSzPts val="3200"/>
              <a:buAutoNum type="arabicPeriod"/>
            </a:pPr>
            <a:r>
              <a:rPr lang="en-US" sz="3200" dirty="0">
                <a:solidFill>
                  <a:schemeClr val="tx1"/>
                </a:solidFill>
              </a:rPr>
              <a:t>Do an expressive arts technique. Whatever is called for! </a:t>
            </a:r>
          </a:p>
          <a:p>
            <a:pPr marL="2317750" lvl="2" indent="-742950" algn="l" rtl="0">
              <a:lnSpc>
                <a:spcPct val="90000"/>
              </a:lnSpc>
              <a:spcBef>
                <a:spcPts val="1000"/>
              </a:spcBef>
              <a:buClr>
                <a:srgbClr val="A8D08C"/>
              </a:buClr>
              <a:buSzPts val="3200"/>
              <a:buAutoNum type="arabicPeriod"/>
            </a:pPr>
            <a:endParaRPr lang="en-US" sz="4000" dirty="0">
              <a:solidFill>
                <a:schemeClr val="tx1"/>
              </a:solidFill>
            </a:endParaRPr>
          </a:p>
          <a:p>
            <a:pPr marL="1117600" lvl="1" algn="l" rtl="0">
              <a:lnSpc>
                <a:spcPct val="90000"/>
              </a:lnSpc>
              <a:spcBef>
                <a:spcPts val="1000"/>
              </a:spcBef>
              <a:spcAft>
                <a:spcPts val="0"/>
              </a:spcAft>
              <a:buClr>
                <a:srgbClr val="A8D08C"/>
              </a:buClr>
              <a:buSzPts val="3200"/>
            </a:pPr>
            <a:endParaRPr lang="en-US" sz="4000" dirty="0">
              <a:solidFill>
                <a:schemeClr val="tx1"/>
              </a:solidFill>
            </a:endParaRPr>
          </a:p>
          <a:p>
            <a:pPr marL="1117600" lvl="1" algn="l" rtl="0">
              <a:lnSpc>
                <a:spcPct val="90000"/>
              </a:lnSpc>
              <a:spcBef>
                <a:spcPts val="1000"/>
              </a:spcBef>
              <a:spcAft>
                <a:spcPts val="0"/>
              </a:spcAft>
              <a:buClr>
                <a:srgbClr val="A8D08C"/>
              </a:buClr>
              <a:buSzPts val="3200"/>
            </a:pPr>
            <a:endParaRPr sz="4000" dirty="0">
              <a:solidFill>
                <a:schemeClr val="tx1"/>
              </a:solidFill>
            </a:endParaRPr>
          </a:p>
          <a:p>
            <a:pPr marL="914400" lvl="1" indent="0" algn="l" rtl="0">
              <a:lnSpc>
                <a:spcPct val="90000"/>
              </a:lnSpc>
              <a:spcBef>
                <a:spcPts val="1000"/>
              </a:spcBef>
              <a:spcAft>
                <a:spcPts val="0"/>
              </a:spcAft>
              <a:buClr>
                <a:srgbClr val="A8D08C"/>
              </a:buClr>
              <a:buSzPts val="3200"/>
              <a:buNone/>
            </a:pPr>
            <a:endParaRPr sz="3200" dirty="0"/>
          </a:p>
          <a:p>
            <a:pPr marL="0" lvl="0" indent="0" algn="l" rtl="0">
              <a:lnSpc>
                <a:spcPct val="90000"/>
              </a:lnSpc>
              <a:spcBef>
                <a:spcPts val="2000"/>
              </a:spcBef>
              <a:spcAft>
                <a:spcPts val="0"/>
              </a:spcAft>
              <a:buClr>
                <a:srgbClr val="A8D08C"/>
              </a:buClr>
              <a:buSzPts val="4000"/>
              <a:buNone/>
            </a:pPr>
            <a:endParaRPr sz="4000" dirty="0"/>
          </a:p>
        </p:txBody>
      </p:sp>
      <p:sp>
        <p:nvSpPr>
          <p:cNvPr id="8" name="object 10">
            <a:extLst>
              <a:ext uri="{FF2B5EF4-FFF2-40B4-BE49-F238E27FC236}">
                <a16:creationId xmlns:a16="http://schemas.microsoft.com/office/drawing/2014/main" id="{B04D3E59-1A6D-7B6A-2C49-15C30D7BF71C}"/>
              </a:ext>
            </a:extLst>
          </p:cNvPr>
          <p:cNvSpPr/>
          <p:nvPr/>
        </p:nvSpPr>
        <p:spPr>
          <a:xfrm>
            <a:off x="569925" y="591311"/>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0" name="object 6">
            <a:extLst>
              <a:ext uri="{FF2B5EF4-FFF2-40B4-BE49-F238E27FC236}">
                <a16:creationId xmlns:a16="http://schemas.microsoft.com/office/drawing/2014/main" id="{A0334FDE-6D3A-2027-6F17-A401123C5932}"/>
              </a:ext>
            </a:extLst>
          </p:cNvPr>
          <p:cNvSpPr/>
          <p:nvPr/>
        </p:nvSpPr>
        <p:spPr>
          <a:xfrm>
            <a:off x="14923455" y="9406855"/>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11" name="object 7">
            <a:extLst>
              <a:ext uri="{FF2B5EF4-FFF2-40B4-BE49-F238E27FC236}">
                <a16:creationId xmlns:a16="http://schemas.microsoft.com/office/drawing/2014/main" id="{5816E861-050C-5E48-87FD-2152BC70DBB2}"/>
              </a:ext>
            </a:extLst>
          </p:cNvPr>
          <p:cNvPicPr/>
          <p:nvPr/>
        </p:nvPicPr>
        <p:blipFill>
          <a:blip r:embed="rId2" cstate="print"/>
          <a:stretch>
            <a:fillRect/>
          </a:stretch>
        </p:blipFill>
        <p:spPr>
          <a:xfrm>
            <a:off x="16197199" y="9404916"/>
            <a:ext cx="1795239" cy="349962"/>
          </a:xfrm>
          <a:prstGeom prst="rect">
            <a:avLst/>
          </a:prstGeom>
        </p:spPr>
      </p:pic>
      <p:sp>
        <p:nvSpPr>
          <p:cNvPr id="12" name="object 10">
            <a:extLst>
              <a:ext uri="{FF2B5EF4-FFF2-40B4-BE49-F238E27FC236}">
                <a16:creationId xmlns:a16="http://schemas.microsoft.com/office/drawing/2014/main" id="{70055469-A82F-AB34-6FFE-9301E1DE8DE9}"/>
              </a:ext>
            </a:extLst>
          </p:cNvPr>
          <p:cNvSpPr/>
          <p:nvPr/>
        </p:nvSpPr>
        <p:spPr>
          <a:xfrm>
            <a:off x="14445669" y="9111898"/>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3" name="object 11">
            <a:extLst>
              <a:ext uri="{FF2B5EF4-FFF2-40B4-BE49-F238E27FC236}">
                <a16:creationId xmlns:a16="http://schemas.microsoft.com/office/drawing/2014/main" id="{581C4281-2FED-193E-997F-5CC7871AC065}"/>
              </a:ext>
            </a:extLst>
          </p:cNvPr>
          <p:cNvSpPr/>
          <p:nvPr/>
        </p:nvSpPr>
        <p:spPr>
          <a:xfrm>
            <a:off x="14599047" y="9261059"/>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097895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dirty="0"/>
          </a:p>
        </p:txBody>
      </p:sp>
      <p:sp>
        <p:nvSpPr>
          <p:cNvPr id="3" name="object 3"/>
          <p:cNvSpPr txBox="1">
            <a:spLocks noGrp="1"/>
          </p:cNvSpPr>
          <p:nvPr>
            <p:ph type="title"/>
          </p:nvPr>
        </p:nvSpPr>
        <p:spPr>
          <a:xfrm>
            <a:off x="4876800" y="1104900"/>
            <a:ext cx="9236676" cy="1028487"/>
          </a:xfrm>
          <a:prstGeom prst="rect">
            <a:avLst/>
          </a:prstGeom>
        </p:spPr>
        <p:txBody>
          <a:bodyPr vert="horz" wrap="square" lIns="0" tIns="12700" rIns="0" bIns="0" rtlCol="0">
            <a:spAutoFit/>
          </a:bodyPr>
          <a:lstStyle/>
          <a:p>
            <a:pPr algn="ctr"/>
            <a:r>
              <a:rPr lang="en-US" sz="66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Phase 8: Reevaluation</a:t>
            </a:r>
            <a:endParaRPr lang="tr-TR" sz="40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4"/>
          <p:cNvSpPr/>
          <p:nvPr/>
        </p:nvSpPr>
        <p:spPr>
          <a:xfrm>
            <a:off x="3641786" y="3799043"/>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3605252" y="3975569"/>
            <a:ext cx="12777748" cy="6135378"/>
          </a:xfrm>
          <a:prstGeom prst="rect">
            <a:avLst/>
          </a:prstGeom>
          <a:noFill/>
          <a:ln>
            <a:noFill/>
          </a:ln>
        </p:spPr>
        <p:txBody>
          <a:bodyPr spcFirstLastPara="1" wrap="square" lIns="91425" tIns="45700" rIns="91425" bIns="45700" anchor="t" anchorCtr="0">
            <a:noAutofit/>
          </a:bodyPr>
          <a:lstStyle/>
          <a:p>
            <a:pPr marL="2146300" lvl="2" indent="-571500" algn="l" rtl="0">
              <a:lnSpc>
                <a:spcPct val="90000"/>
              </a:lnSpc>
              <a:spcBef>
                <a:spcPts val="1000"/>
              </a:spcBef>
              <a:buClr>
                <a:srgbClr val="A8D08C"/>
              </a:buClr>
              <a:buSzPts val="3200"/>
              <a:buFont typeface="Arial" panose="020B0604020202020204" pitchFamily="34" charset="0"/>
              <a:buChar char="•"/>
            </a:pPr>
            <a:r>
              <a:rPr lang="en-US" sz="3200" dirty="0">
                <a:solidFill>
                  <a:schemeClr val="tx1"/>
                </a:solidFill>
              </a:rPr>
              <a:t>If target from last week was incomplete, ask, “When you think of [name  of target], what comes up for you now?”.</a:t>
            </a:r>
          </a:p>
          <a:p>
            <a:pPr marL="2146300" lvl="2" indent="-571500" algn="l" rtl="0">
              <a:lnSpc>
                <a:spcPct val="90000"/>
              </a:lnSpc>
              <a:spcBef>
                <a:spcPts val="1000"/>
              </a:spcBef>
              <a:buClr>
                <a:srgbClr val="A8D08C"/>
              </a:buClr>
              <a:buSzPts val="3200"/>
              <a:buFont typeface="Arial" panose="020B0604020202020204" pitchFamily="34" charset="0"/>
              <a:buChar char="•"/>
            </a:pPr>
            <a:r>
              <a:rPr lang="en-US" sz="3200" dirty="0">
                <a:solidFill>
                  <a:schemeClr val="tx1"/>
                </a:solidFill>
              </a:rPr>
              <a:t>Go straight into Phase 4.</a:t>
            </a:r>
          </a:p>
          <a:p>
            <a:pPr marL="2146300" lvl="2" indent="-571500" algn="l" rtl="0">
              <a:lnSpc>
                <a:spcPct val="90000"/>
              </a:lnSpc>
              <a:spcBef>
                <a:spcPts val="1000"/>
              </a:spcBef>
              <a:buClr>
                <a:srgbClr val="A8D08C"/>
              </a:buClr>
              <a:buSzPts val="3200"/>
              <a:buFont typeface="Arial" panose="020B0604020202020204" pitchFamily="34" charset="0"/>
              <a:buChar char="•"/>
            </a:pPr>
            <a:r>
              <a:rPr lang="en-US" sz="3200" dirty="0">
                <a:solidFill>
                  <a:schemeClr val="tx1"/>
                </a:solidFill>
              </a:rPr>
              <a:t>You do not need to go into the EMDR worksheet again!</a:t>
            </a:r>
          </a:p>
          <a:p>
            <a:pPr marL="2146300" lvl="2" indent="-571500" algn="l" rtl="0">
              <a:lnSpc>
                <a:spcPct val="90000"/>
              </a:lnSpc>
              <a:spcBef>
                <a:spcPts val="1000"/>
              </a:spcBef>
              <a:buClr>
                <a:srgbClr val="A8D08C"/>
              </a:buClr>
              <a:buSzPts val="3200"/>
              <a:buFont typeface="Arial" panose="020B0604020202020204" pitchFamily="34" charset="0"/>
              <a:buChar char="•"/>
            </a:pPr>
            <a:r>
              <a:rPr lang="en-US" sz="3200" dirty="0">
                <a:solidFill>
                  <a:schemeClr val="tx1"/>
                </a:solidFill>
              </a:rPr>
              <a:t>Questions on Phase 8?</a:t>
            </a:r>
          </a:p>
          <a:p>
            <a:pPr marL="1117600" lvl="1" algn="l" rtl="0">
              <a:lnSpc>
                <a:spcPct val="90000"/>
              </a:lnSpc>
              <a:spcBef>
                <a:spcPts val="1000"/>
              </a:spcBef>
              <a:spcAft>
                <a:spcPts val="0"/>
              </a:spcAft>
              <a:buClr>
                <a:srgbClr val="A8D08C"/>
              </a:buClr>
              <a:buSzPts val="3200"/>
            </a:pPr>
            <a:endParaRPr lang="en-US" sz="4000" dirty="0">
              <a:solidFill>
                <a:schemeClr val="tx1"/>
              </a:solidFill>
            </a:endParaRPr>
          </a:p>
          <a:p>
            <a:pPr marL="1117600" lvl="1" algn="l" rtl="0">
              <a:lnSpc>
                <a:spcPct val="90000"/>
              </a:lnSpc>
              <a:spcBef>
                <a:spcPts val="1000"/>
              </a:spcBef>
              <a:spcAft>
                <a:spcPts val="0"/>
              </a:spcAft>
              <a:buClr>
                <a:srgbClr val="A8D08C"/>
              </a:buClr>
              <a:buSzPts val="3200"/>
            </a:pPr>
            <a:endParaRPr sz="4000" dirty="0">
              <a:solidFill>
                <a:schemeClr val="tx1"/>
              </a:solidFill>
            </a:endParaRPr>
          </a:p>
          <a:p>
            <a:pPr marL="914400" lvl="1" indent="0" algn="l" rtl="0">
              <a:lnSpc>
                <a:spcPct val="90000"/>
              </a:lnSpc>
              <a:spcBef>
                <a:spcPts val="1000"/>
              </a:spcBef>
              <a:spcAft>
                <a:spcPts val="0"/>
              </a:spcAft>
              <a:buClr>
                <a:srgbClr val="A8D08C"/>
              </a:buClr>
              <a:buSzPts val="3200"/>
              <a:buNone/>
            </a:pPr>
            <a:endParaRPr sz="3200" dirty="0"/>
          </a:p>
          <a:p>
            <a:pPr marL="0" lvl="0" indent="0" algn="l" rtl="0">
              <a:lnSpc>
                <a:spcPct val="90000"/>
              </a:lnSpc>
              <a:spcBef>
                <a:spcPts val="2000"/>
              </a:spcBef>
              <a:spcAft>
                <a:spcPts val="0"/>
              </a:spcAft>
              <a:buClr>
                <a:srgbClr val="A8D08C"/>
              </a:buClr>
              <a:buSzPts val="4000"/>
              <a:buNone/>
            </a:pPr>
            <a:endParaRPr sz="4000" dirty="0"/>
          </a:p>
        </p:txBody>
      </p:sp>
      <p:sp>
        <p:nvSpPr>
          <p:cNvPr id="10" name="object 6">
            <a:extLst>
              <a:ext uri="{FF2B5EF4-FFF2-40B4-BE49-F238E27FC236}">
                <a16:creationId xmlns:a16="http://schemas.microsoft.com/office/drawing/2014/main" id="{AA72E51A-DDBE-50AB-487E-43EE82DE745C}"/>
              </a:ext>
            </a:extLst>
          </p:cNvPr>
          <p:cNvSpPr/>
          <p:nvPr/>
        </p:nvSpPr>
        <p:spPr>
          <a:xfrm>
            <a:off x="14880656" y="9408910"/>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11" name="object 7">
            <a:extLst>
              <a:ext uri="{FF2B5EF4-FFF2-40B4-BE49-F238E27FC236}">
                <a16:creationId xmlns:a16="http://schemas.microsoft.com/office/drawing/2014/main" id="{3A61738F-1433-08A8-ED4F-1AAD5753F365}"/>
              </a:ext>
            </a:extLst>
          </p:cNvPr>
          <p:cNvPicPr/>
          <p:nvPr/>
        </p:nvPicPr>
        <p:blipFill>
          <a:blip r:embed="rId2" cstate="print"/>
          <a:stretch>
            <a:fillRect/>
          </a:stretch>
        </p:blipFill>
        <p:spPr>
          <a:xfrm>
            <a:off x="16154400" y="9406971"/>
            <a:ext cx="1795239" cy="349962"/>
          </a:xfrm>
          <a:prstGeom prst="rect">
            <a:avLst/>
          </a:prstGeom>
        </p:spPr>
      </p:pic>
      <p:sp>
        <p:nvSpPr>
          <p:cNvPr id="12" name="object 10">
            <a:extLst>
              <a:ext uri="{FF2B5EF4-FFF2-40B4-BE49-F238E27FC236}">
                <a16:creationId xmlns:a16="http://schemas.microsoft.com/office/drawing/2014/main" id="{43F39E1B-D609-5731-8034-356035FF8202}"/>
              </a:ext>
            </a:extLst>
          </p:cNvPr>
          <p:cNvSpPr/>
          <p:nvPr/>
        </p:nvSpPr>
        <p:spPr>
          <a:xfrm>
            <a:off x="14402870" y="9113953"/>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3" name="object 11">
            <a:extLst>
              <a:ext uri="{FF2B5EF4-FFF2-40B4-BE49-F238E27FC236}">
                <a16:creationId xmlns:a16="http://schemas.microsoft.com/office/drawing/2014/main" id="{F551A968-E067-C671-CF9A-2F4F7DC0B0DB}"/>
              </a:ext>
            </a:extLst>
          </p:cNvPr>
          <p:cNvSpPr/>
          <p:nvPr/>
        </p:nvSpPr>
        <p:spPr>
          <a:xfrm>
            <a:off x="14556248" y="9263114"/>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95806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419599" y="0"/>
            <a:ext cx="13868399" cy="10286999"/>
          </a:xfrm>
          <a:prstGeom prst="rect">
            <a:avLst/>
          </a:prstGeom>
        </p:spPr>
      </p:pic>
      <p:sp>
        <p:nvSpPr>
          <p:cNvPr id="6" name="object 6"/>
          <p:cNvSpPr/>
          <p:nvPr/>
        </p:nvSpPr>
        <p:spPr>
          <a:xfrm>
            <a:off x="4102841" y="4076700"/>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667105" y="4005416"/>
            <a:ext cx="10852689" cy="966931"/>
          </a:xfrm>
          <a:prstGeom prst="rect">
            <a:avLst/>
          </a:prstGeom>
        </p:spPr>
        <p:txBody>
          <a:bodyPr vert="horz" wrap="square" lIns="0" tIns="12700" rIns="0" bIns="0" rtlCol="0">
            <a:spAutoFit/>
          </a:bodyPr>
          <a:lstStyle/>
          <a:p>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Demonstration of All </a:t>
            </a:r>
            <a:r>
              <a:rPr lang="en-US" sz="62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P</a:t>
            </a:r>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hases</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10" name="object 6">
            <a:extLst>
              <a:ext uri="{FF2B5EF4-FFF2-40B4-BE49-F238E27FC236}">
                <a16:creationId xmlns:a16="http://schemas.microsoft.com/office/drawing/2014/main" id="{673B86EA-F30B-7D59-60A0-204F5C6A2188}"/>
              </a:ext>
            </a:extLst>
          </p:cNvPr>
          <p:cNvSpPr/>
          <p:nvPr/>
        </p:nvSpPr>
        <p:spPr>
          <a:xfrm>
            <a:off x="709515" y="5734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11" name="object 7">
            <a:extLst>
              <a:ext uri="{FF2B5EF4-FFF2-40B4-BE49-F238E27FC236}">
                <a16:creationId xmlns:a16="http://schemas.microsoft.com/office/drawing/2014/main" id="{E998382A-3CAA-EF61-8F10-A9F481CB9502}"/>
              </a:ext>
            </a:extLst>
          </p:cNvPr>
          <p:cNvPicPr/>
          <p:nvPr/>
        </p:nvPicPr>
        <p:blipFill>
          <a:blip r:embed="rId3" cstate="print"/>
          <a:stretch>
            <a:fillRect/>
          </a:stretch>
        </p:blipFill>
        <p:spPr>
          <a:xfrm>
            <a:off x="1983259" y="571500"/>
            <a:ext cx="1795239" cy="349962"/>
          </a:xfrm>
          <a:prstGeom prst="rect">
            <a:avLst/>
          </a:prstGeom>
        </p:spPr>
      </p:pic>
      <p:sp>
        <p:nvSpPr>
          <p:cNvPr id="12" name="object 10">
            <a:extLst>
              <a:ext uri="{FF2B5EF4-FFF2-40B4-BE49-F238E27FC236}">
                <a16:creationId xmlns:a16="http://schemas.microsoft.com/office/drawing/2014/main" id="{7951AE9E-58EB-393F-CFCA-18341E48EA9E}"/>
              </a:ext>
            </a:extLst>
          </p:cNvPr>
          <p:cNvSpPr/>
          <p:nvPr/>
        </p:nvSpPr>
        <p:spPr>
          <a:xfrm>
            <a:off x="231729" y="2784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3" name="object 11">
            <a:extLst>
              <a:ext uri="{FF2B5EF4-FFF2-40B4-BE49-F238E27FC236}">
                <a16:creationId xmlns:a16="http://schemas.microsoft.com/office/drawing/2014/main" id="{F95F3EAF-3EB0-5DD2-1FC6-B0123C774821}"/>
              </a:ext>
            </a:extLst>
          </p:cNvPr>
          <p:cNvSpPr/>
          <p:nvPr/>
        </p:nvSpPr>
        <p:spPr>
          <a:xfrm>
            <a:off x="385107" y="4276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1171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1"/>
            <a:ext cx="1983739" cy="10287000"/>
            <a:chOff x="0" y="1"/>
            <a:chExt cx="1983739" cy="10287000"/>
          </a:xfrm>
        </p:grpSpPr>
        <p:sp>
          <p:nvSpPr>
            <p:cNvPr id="3" name="object 3"/>
            <p:cNvSpPr/>
            <p:nvPr/>
          </p:nvSpPr>
          <p:spPr>
            <a:xfrm>
              <a:off x="0" y="1"/>
              <a:ext cx="1828800" cy="10287000"/>
            </a:xfrm>
            <a:custGeom>
              <a:avLst/>
              <a:gdLst/>
              <a:ahLst/>
              <a:cxnLst/>
              <a:rect l="l" t="t" r="r" b="b"/>
              <a:pathLst>
                <a:path w="1828800" h="10287000">
                  <a:moveTo>
                    <a:pt x="1828799" y="10286999"/>
                  </a:moveTo>
                  <a:lnTo>
                    <a:pt x="0" y="10286999"/>
                  </a:lnTo>
                  <a:lnTo>
                    <a:pt x="0" y="0"/>
                  </a:lnTo>
                  <a:lnTo>
                    <a:pt x="1828799" y="0"/>
                  </a:lnTo>
                  <a:lnTo>
                    <a:pt x="1828799" y="10286999"/>
                  </a:lnTo>
                  <a:close/>
                </a:path>
              </a:pathLst>
            </a:custGeom>
            <a:solidFill>
              <a:srgbClr val="01A0C6"/>
            </a:solidFill>
          </p:spPr>
          <p:txBody>
            <a:bodyPr wrap="square" lIns="0" tIns="0" rIns="0" bIns="0" rtlCol="0"/>
            <a:lstStyle/>
            <a:p>
              <a:endParaRPr dirty="0"/>
            </a:p>
          </p:txBody>
        </p:sp>
        <p:sp>
          <p:nvSpPr>
            <p:cNvPr id="4" name="object 4"/>
            <p:cNvSpPr/>
            <p:nvPr/>
          </p:nvSpPr>
          <p:spPr>
            <a:xfrm>
              <a:off x="1678459" y="3290173"/>
              <a:ext cx="304800" cy="6997065"/>
            </a:xfrm>
            <a:custGeom>
              <a:avLst/>
              <a:gdLst/>
              <a:ahLst/>
              <a:cxnLst/>
              <a:rect l="l" t="t" r="r" b="b"/>
              <a:pathLst>
                <a:path w="304800" h="6997065">
                  <a:moveTo>
                    <a:pt x="0" y="0"/>
                  </a:moveTo>
                  <a:lnTo>
                    <a:pt x="304799" y="0"/>
                  </a:lnTo>
                  <a:lnTo>
                    <a:pt x="304799" y="6996826"/>
                  </a:lnTo>
                  <a:lnTo>
                    <a:pt x="0" y="6996826"/>
                  </a:lnTo>
                  <a:lnTo>
                    <a:pt x="0" y="0"/>
                  </a:lnTo>
                  <a:close/>
                </a:path>
              </a:pathLst>
            </a:custGeom>
            <a:solidFill>
              <a:srgbClr val="B6DECD"/>
            </a:solidFill>
          </p:spPr>
          <p:txBody>
            <a:bodyPr wrap="square" lIns="0" tIns="0" rIns="0" bIns="0" rtlCol="0"/>
            <a:lstStyle/>
            <a:p>
              <a:endParaRPr/>
            </a:p>
          </p:txBody>
        </p:sp>
      </p:grpSp>
      <p:sp>
        <p:nvSpPr>
          <p:cNvPr id="9" name="object 9"/>
          <p:cNvSpPr/>
          <p:nvPr/>
        </p:nvSpPr>
        <p:spPr>
          <a:xfrm>
            <a:off x="4483088" y="4069307"/>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0" name="object 10"/>
          <p:cNvSpPr/>
          <p:nvPr/>
        </p:nvSpPr>
        <p:spPr>
          <a:xfrm>
            <a:off x="4495800" y="4821782"/>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1" name="object 11"/>
          <p:cNvSpPr/>
          <p:nvPr/>
        </p:nvSpPr>
        <p:spPr>
          <a:xfrm>
            <a:off x="4483087" y="5776794"/>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2" name="object 12"/>
          <p:cNvSpPr/>
          <p:nvPr/>
        </p:nvSpPr>
        <p:spPr>
          <a:xfrm>
            <a:off x="4483086" y="6595271"/>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3" name="object 13"/>
          <p:cNvSpPr txBox="1">
            <a:spLocks noGrp="1"/>
          </p:cNvSpPr>
          <p:nvPr>
            <p:ph type="title"/>
          </p:nvPr>
        </p:nvSpPr>
        <p:spPr>
          <a:xfrm>
            <a:off x="3930110" y="1433117"/>
            <a:ext cx="9557289" cy="997709"/>
          </a:xfrm>
          <a:prstGeom prst="rect">
            <a:avLst/>
          </a:prstGeom>
        </p:spPr>
        <p:txBody>
          <a:bodyPr vert="horz" wrap="square" lIns="0" tIns="12700" rIns="0" bIns="0" rtlCol="0">
            <a:spAutoFit/>
          </a:bodyPr>
          <a:lstStyle/>
          <a:p>
            <a:pPr marL="12700">
              <a:lnSpc>
                <a:spcPct val="100000"/>
              </a:lnSpc>
              <a:spcBef>
                <a:spcPts val="100"/>
              </a:spcBef>
            </a:pPr>
            <a:r>
              <a:rPr lang="en-US" spc="-105" dirty="0"/>
              <a:t>SCHEDULE FOR TODAY</a:t>
            </a:r>
            <a:endParaRPr spc="-110" dirty="0"/>
          </a:p>
        </p:txBody>
      </p:sp>
      <p:sp>
        <p:nvSpPr>
          <p:cNvPr id="6" name="TextBox 5">
            <a:extLst>
              <a:ext uri="{FF2B5EF4-FFF2-40B4-BE49-F238E27FC236}">
                <a16:creationId xmlns:a16="http://schemas.microsoft.com/office/drawing/2014/main" id="{8543FB1A-68A6-6587-7579-9449E42169F5}"/>
              </a:ext>
            </a:extLst>
          </p:cNvPr>
          <p:cNvSpPr txBox="1"/>
          <p:nvPr/>
        </p:nvSpPr>
        <p:spPr>
          <a:xfrm>
            <a:off x="4556630" y="1920222"/>
            <a:ext cx="12002487" cy="6847580"/>
          </a:xfrm>
          <a:prstGeom prst="rect">
            <a:avLst/>
          </a:prstGeom>
          <a:noFill/>
        </p:spPr>
        <p:txBody>
          <a:bodyPr wrap="square" rtlCol="0">
            <a:spAutoFit/>
          </a:bodyPr>
          <a:lstStyle/>
          <a:p>
            <a:pPr algn="ctr">
              <a:lnSpc>
                <a:spcPct val="200000"/>
              </a:lnSpc>
            </a:pPr>
            <a:endParaRPr lang="en-US" sz="2800" dirty="0">
              <a:latin typeface="Lato Medium" panose="020F0502020204030203" pitchFamily="34" charset="0"/>
              <a:ea typeface="Lato Medium" panose="020F0502020204030203" pitchFamily="34" charset="0"/>
              <a:cs typeface="Lato Medium" panose="020F0502020204030203" pitchFamily="34" charset="0"/>
            </a:endParaRP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8:30 am -10:30 am, Review and practice</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10:30 am -10:45 am, Break</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10:45 am -12:15 pm, Discuss remaining phases and demonstration</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12:15 pm -12:45 pm, Break</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12:45 pm - 2:15 pm, Practice all phases</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2:15 pm - 2:30 pm, Break</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 2:30 pm – 5:30 pm, Getting ready to use all 8 phases with your clients! </a:t>
            </a:r>
          </a:p>
        </p:txBody>
      </p:sp>
      <p:sp>
        <p:nvSpPr>
          <p:cNvPr id="14" name="object 8">
            <a:extLst>
              <a:ext uri="{FF2B5EF4-FFF2-40B4-BE49-F238E27FC236}">
                <a16:creationId xmlns:a16="http://schemas.microsoft.com/office/drawing/2014/main" id="{33C5BACC-F698-0002-DCE6-376F29178CD2}"/>
              </a:ext>
            </a:extLst>
          </p:cNvPr>
          <p:cNvSpPr/>
          <p:nvPr/>
        </p:nvSpPr>
        <p:spPr>
          <a:xfrm>
            <a:off x="4511565" y="8327873"/>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5" name="object 8">
            <a:extLst>
              <a:ext uri="{FF2B5EF4-FFF2-40B4-BE49-F238E27FC236}">
                <a16:creationId xmlns:a16="http://schemas.microsoft.com/office/drawing/2014/main" id="{AC3FAF66-C8AE-116C-5A6A-961D18613A0E}"/>
              </a:ext>
            </a:extLst>
          </p:cNvPr>
          <p:cNvSpPr/>
          <p:nvPr/>
        </p:nvSpPr>
        <p:spPr>
          <a:xfrm>
            <a:off x="4537841" y="923570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6" name="object 8">
            <a:extLst>
              <a:ext uri="{FF2B5EF4-FFF2-40B4-BE49-F238E27FC236}">
                <a16:creationId xmlns:a16="http://schemas.microsoft.com/office/drawing/2014/main" id="{4DB1AE59-118C-8F83-47F0-188D6F7EB2A4}"/>
              </a:ext>
            </a:extLst>
          </p:cNvPr>
          <p:cNvSpPr/>
          <p:nvPr/>
        </p:nvSpPr>
        <p:spPr>
          <a:xfrm>
            <a:off x="4511565" y="7420037"/>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grpSp>
        <p:nvGrpSpPr>
          <p:cNvPr id="22" name="object 2">
            <a:extLst>
              <a:ext uri="{FF2B5EF4-FFF2-40B4-BE49-F238E27FC236}">
                <a16:creationId xmlns:a16="http://schemas.microsoft.com/office/drawing/2014/main" id="{0083D8C4-7020-C735-E19E-1FE52CBB958D}"/>
              </a:ext>
            </a:extLst>
          </p:cNvPr>
          <p:cNvGrpSpPr/>
          <p:nvPr/>
        </p:nvGrpSpPr>
        <p:grpSpPr>
          <a:xfrm>
            <a:off x="0" y="0"/>
            <a:ext cx="1983739" cy="10287000"/>
            <a:chOff x="0" y="1"/>
            <a:chExt cx="1983739" cy="10287000"/>
          </a:xfrm>
        </p:grpSpPr>
        <p:sp>
          <p:nvSpPr>
            <p:cNvPr id="23" name="object 3">
              <a:extLst>
                <a:ext uri="{FF2B5EF4-FFF2-40B4-BE49-F238E27FC236}">
                  <a16:creationId xmlns:a16="http://schemas.microsoft.com/office/drawing/2014/main" id="{4B344E9D-5526-AADB-E706-E711632DEA40}"/>
                </a:ext>
              </a:extLst>
            </p:cNvPr>
            <p:cNvSpPr/>
            <p:nvPr/>
          </p:nvSpPr>
          <p:spPr>
            <a:xfrm>
              <a:off x="0" y="1"/>
              <a:ext cx="1828800" cy="10287000"/>
            </a:xfrm>
            <a:custGeom>
              <a:avLst/>
              <a:gdLst/>
              <a:ahLst/>
              <a:cxnLst/>
              <a:rect l="l" t="t" r="r" b="b"/>
              <a:pathLst>
                <a:path w="1828800" h="10287000">
                  <a:moveTo>
                    <a:pt x="1828799" y="10286999"/>
                  </a:moveTo>
                  <a:lnTo>
                    <a:pt x="0" y="10286999"/>
                  </a:lnTo>
                  <a:lnTo>
                    <a:pt x="0" y="0"/>
                  </a:lnTo>
                  <a:lnTo>
                    <a:pt x="1828799" y="0"/>
                  </a:lnTo>
                  <a:lnTo>
                    <a:pt x="1828799" y="10286999"/>
                  </a:lnTo>
                  <a:close/>
                </a:path>
              </a:pathLst>
            </a:custGeom>
            <a:solidFill>
              <a:srgbClr val="01A0C6"/>
            </a:solidFill>
          </p:spPr>
          <p:txBody>
            <a:bodyPr wrap="square" lIns="0" tIns="0" rIns="0" bIns="0" rtlCol="0"/>
            <a:lstStyle/>
            <a:p>
              <a:endParaRPr dirty="0"/>
            </a:p>
          </p:txBody>
        </p:sp>
        <p:sp>
          <p:nvSpPr>
            <p:cNvPr id="24" name="object 4">
              <a:extLst>
                <a:ext uri="{FF2B5EF4-FFF2-40B4-BE49-F238E27FC236}">
                  <a16:creationId xmlns:a16="http://schemas.microsoft.com/office/drawing/2014/main" id="{9CB366FD-6FC1-9AB8-8349-47EC34FC7536}"/>
                </a:ext>
              </a:extLst>
            </p:cNvPr>
            <p:cNvSpPr/>
            <p:nvPr/>
          </p:nvSpPr>
          <p:spPr>
            <a:xfrm>
              <a:off x="1678459" y="3290173"/>
              <a:ext cx="304800" cy="6997065"/>
            </a:xfrm>
            <a:custGeom>
              <a:avLst/>
              <a:gdLst/>
              <a:ahLst/>
              <a:cxnLst/>
              <a:rect l="l" t="t" r="r" b="b"/>
              <a:pathLst>
                <a:path w="304800" h="6997065">
                  <a:moveTo>
                    <a:pt x="0" y="0"/>
                  </a:moveTo>
                  <a:lnTo>
                    <a:pt x="304799" y="0"/>
                  </a:lnTo>
                  <a:lnTo>
                    <a:pt x="304799" y="6996826"/>
                  </a:lnTo>
                  <a:lnTo>
                    <a:pt x="0" y="6996826"/>
                  </a:lnTo>
                  <a:lnTo>
                    <a:pt x="0" y="0"/>
                  </a:lnTo>
                  <a:close/>
                </a:path>
              </a:pathLst>
            </a:custGeom>
            <a:solidFill>
              <a:srgbClr val="B6DECD"/>
            </a:solidFill>
          </p:spPr>
          <p:txBody>
            <a:bodyPr wrap="square" lIns="0" tIns="0" rIns="0" bIns="0" rtlCol="0"/>
            <a:lstStyle/>
            <a:p>
              <a:endParaRPr/>
            </a:p>
          </p:txBody>
        </p:sp>
      </p:grpSp>
      <p:sp>
        <p:nvSpPr>
          <p:cNvPr id="25" name="object 6">
            <a:extLst>
              <a:ext uri="{FF2B5EF4-FFF2-40B4-BE49-F238E27FC236}">
                <a16:creationId xmlns:a16="http://schemas.microsoft.com/office/drawing/2014/main" id="{6BE7AC4C-C265-2E4C-0016-CD2A6979591F}"/>
              </a:ext>
            </a:extLst>
          </p:cNvPr>
          <p:cNvSpPr/>
          <p:nvPr/>
        </p:nvSpPr>
        <p:spPr>
          <a:xfrm>
            <a:off x="15031008" y="9553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26" name="object 7">
            <a:extLst>
              <a:ext uri="{FF2B5EF4-FFF2-40B4-BE49-F238E27FC236}">
                <a16:creationId xmlns:a16="http://schemas.microsoft.com/office/drawing/2014/main" id="{893DAE35-3E2E-72BC-AB49-8CA107AD456C}"/>
              </a:ext>
            </a:extLst>
          </p:cNvPr>
          <p:cNvPicPr/>
          <p:nvPr/>
        </p:nvPicPr>
        <p:blipFill>
          <a:blip r:embed="rId2" cstate="print"/>
          <a:stretch>
            <a:fillRect/>
          </a:stretch>
        </p:blipFill>
        <p:spPr>
          <a:xfrm>
            <a:off x="16304752" y="9551300"/>
            <a:ext cx="1795239" cy="349962"/>
          </a:xfrm>
          <a:prstGeom prst="rect">
            <a:avLst/>
          </a:prstGeom>
        </p:spPr>
      </p:pic>
      <p:sp>
        <p:nvSpPr>
          <p:cNvPr id="27" name="object 10">
            <a:extLst>
              <a:ext uri="{FF2B5EF4-FFF2-40B4-BE49-F238E27FC236}">
                <a16:creationId xmlns:a16="http://schemas.microsoft.com/office/drawing/2014/main" id="{4B532DB2-DF16-7005-3263-6928ED1AFBDD}"/>
              </a:ext>
            </a:extLst>
          </p:cNvPr>
          <p:cNvSpPr/>
          <p:nvPr/>
        </p:nvSpPr>
        <p:spPr>
          <a:xfrm>
            <a:off x="14553222" y="9258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28" name="object 11">
            <a:extLst>
              <a:ext uri="{FF2B5EF4-FFF2-40B4-BE49-F238E27FC236}">
                <a16:creationId xmlns:a16="http://schemas.microsoft.com/office/drawing/2014/main" id="{0B078AD8-0518-DB37-E50C-BD777E8E4EEF}"/>
              </a:ext>
            </a:extLst>
          </p:cNvPr>
          <p:cNvSpPr/>
          <p:nvPr/>
        </p:nvSpPr>
        <p:spPr>
          <a:xfrm>
            <a:off x="14706600" y="9407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572000" y="0"/>
            <a:ext cx="13715999" cy="10286999"/>
          </a:xfrm>
          <a:prstGeom prst="rect">
            <a:avLst/>
          </a:prstGeom>
        </p:spPr>
      </p:pic>
      <p:sp>
        <p:nvSpPr>
          <p:cNvPr id="6" name="object 6"/>
          <p:cNvSpPr/>
          <p:nvPr/>
        </p:nvSpPr>
        <p:spPr>
          <a:xfrm>
            <a:off x="4267200" y="4004945"/>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6031839" y="4148132"/>
            <a:ext cx="10852689" cy="966931"/>
          </a:xfrm>
          <a:prstGeom prst="rect">
            <a:avLst/>
          </a:prstGeom>
        </p:spPr>
        <p:txBody>
          <a:bodyPr vert="horz" wrap="square" lIns="0" tIns="12700" rIns="0" bIns="0" rtlCol="0">
            <a:spAutoFit/>
          </a:bodyPr>
          <a:lstStyle/>
          <a:p>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Questions?</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E5B05EE2-07C5-3249-D225-7EE2CA3F1174}"/>
              </a:ext>
            </a:extLst>
          </p:cNvPr>
          <p:cNvSpPr/>
          <p:nvPr/>
        </p:nvSpPr>
        <p:spPr>
          <a:xfrm>
            <a:off x="709515" y="4210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F72AB06E-D7EC-A49F-1C17-4AF4D4610481}"/>
              </a:ext>
            </a:extLst>
          </p:cNvPr>
          <p:cNvPicPr/>
          <p:nvPr/>
        </p:nvPicPr>
        <p:blipFill>
          <a:blip r:embed="rId3" cstate="print"/>
          <a:stretch>
            <a:fillRect/>
          </a:stretch>
        </p:blipFill>
        <p:spPr>
          <a:xfrm>
            <a:off x="1983259" y="419100"/>
            <a:ext cx="1795239" cy="349962"/>
          </a:xfrm>
          <a:prstGeom prst="rect">
            <a:avLst/>
          </a:prstGeom>
        </p:spPr>
      </p:pic>
      <p:sp>
        <p:nvSpPr>
          <p:cNvPr id="7" name="object 10">
            <a:extLst>
              <a:ext uri="{FF2B5EF4-FFF2-40B4-BE49-F238E27FC236}">
                <a16:creationId xmlns:a16="http://schemas.microsoft.com/office/drawing/2014/main" id="{3F327F5E-F215-335E-C9DB-1E0BACF2C935}"/>
              </a:ext>
            </a:extLst>
          </p:cNvPr>
          <p:cNvSpPr/>
          <p:nvPr/>
        </p:nvSpPr>
        <p:spPr>
          <a:xfrm>
            <a:off x="231729" y="1260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DC0C61AB-2B3B-A6CE-84F6-1B25BB8D0F81}"/>
              </a:ext>
            </a:extLst>
          </p:cNvPr>
          <p:cNvSpPr/>
          <p:nvPr/>
        </p:nvSpPr>
        <p:spPr>
          <a:xfrm>
            <a:off x="385107" y="2752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340161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419600" y="0"/>
            <a:ext cx="13868399" cy="10286999"/>
          </a:xfrm>
          <a:prstGeom prst="rect">
            <a:avLst/>
          </a:prstGeom>
        </p:spPr>
      </p:pic>
      <p:sp>
        <p:nvSpPr>
          <p:cNvPr id="6" name="object 6"/>
          <p:cNvSpPr/>
          <p:nvPr/>
        </p:nvSpPr>
        <p:spPr>
          <a:xfrm>
            <a:off x="4135675" y="4004944"/>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927454" y="4005416"/>
            <a:ext cx="10852689" cy="966931"/>
          </a:xfrm>
          <a:prstGeom prst="rect">
            <a:avLst/>
          </a:prstGeom>
        </p:spPr>
        <p:txBody>
          <a:bodyPr vert="horz" wrap="square" lIns="0" tIns="12700" rIns="0" bIns="0" rtlCol="0">
            <a:spAutoFit/>
          </a:bodyPr>
          <a:lstStyle/>
          <a:p>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Practice</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DB092C60-CB59-0049-520E-7694B43D07BA}"/>
              </a:ext>
            </a:extLst>
          </p:cNvPr>
          <p:cNvSpPr/>
          <p:nvPr/>
        </p:nvSpPr>
        <p:spPr>
          <a:xfrm>
            <a:off x="709515" y="5734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7228933A-02AB-2269-C702-EBD51FB9AC98}"/>
              </a:ext>
            </a:extLst>
          </p:cNvPr>
          <p:cNvPicPr/>
          <p:nvPr/>
        </p:nvPicPr>
        <p:blipFill>
          <a:blip r:embed="rId3" cstate="print"/>
          <a:stretch>
            <a:fillRect/>
          </a:stretch>
        </p:blipFill>
        <p:spPr>
          <a:xfrm>
            <a:off x="1983259" y="571500"/>
            <a:ext cx="1795239" cy="349962"/>
          </a:xfrm>
          <a:prstGeom prst="rect">
            <a:avLst/>
          </a:prstGeom>
        </p:spPr>
      </p:pic>
      <p:sp>
        <p:nvSpPr>
          <p:cNvPr id="7" name="object 10">
            <a:extLst>
              <a:ext uri="{FF2B5EF4-FFF2-40B4-BE49-F238E27FC236}">
                <a16:creationId xmlns:a16="http://schemas.microsoft.com/office/drawing/2014/main" id="{6EDBE006-F065-D53D-70DC-B01650FBCA65}"/>
              </a:ext>
            </a:extLst>
          </p:cNvPr>
          <p:cNvSpPr/>
          <p:nvPr/>
        </p:nvSpPr>
        <p:spPr>
          <a:xfrm>
            <a:off x="231729" y="2784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D7954F79-B360-052E-D9A8-0735A18FA3CB}"/>
              </a:ext>
            </a:extLst>
          </p:cNvPr>
          <p:cNvSpPr/>
          <p:nvPr/>
        </p:nvSpPr>
        <p:spPr>
          <a:xfrm>
            <a:off x="385107" y="4276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581305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709284" y="0"/>
            <a:ext cx="13578715" cy="10286999"/>
          </a:xfrm>
          <a:prstGeom prst="rect">
            <a:avLst/>
          </a:prstGeom>
        </p:spPr>
      </p:pic>
      <p:sp>
        <p:nvSpPr>
          <p:cNvPr id="6" name="object 6"/>
          <p:cNvSpPr/>
          <p:nvPr/>
        </p:nvSpPr>
        <p:spPr>
          <a:xfrm>
            <a:off x="4404484" y="4004944"/>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6072297" y="4004944"/>
            <a:ext cx="10852689" cy="966931"/>
          </a:xfrm>
          <a:prstGeom prst="rect">
            <a:avLst/>
          </a:prstGeom>
        </p:spPr>
        <p:txBody>
          <a:bodyPr vert="horz" wrap="square" lIns="0" tIns="12700" rIns="0" bIns="0" rtlCol="0">
            <a:spAutoFit/>
          </a:bodyPr>
          <a:lstStyle/>
          <a:p>
            <a:r>
              <a:rPr lang="en-US" sz="62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How’d it go?</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567A7C56-2043-C56F-3728-A12A95D849FC}"/>
              </a:ext>
            </a:extLst>
          </p:cNvPr>
          <p:cNvSpPr/>
          <p:nvPr/>
        </p:nvSpPr>
        <p:spPr>
          <a:xfrm>
            <a:off x="709515" y="497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DD7E0B3F-BEB8-48E3-8C33-3F3AEE409718}"/>
              </a:ext>
            </a:extLst>
          </p:cNvPr>
          <p:cNvPicPr/>
          <p:nvPr/>
        </p:nvPicPr>
        <p:blipFill>
          <a:blip r:embed="rId3" cstate="print"/>
          <a:stretch>
            <a:fillRect/>
          </a:stretch>
        </p:blipFill>
        <p:spPr>
          <a:xfrm>
            <a:off x="1983259" y="495300"/>
            <a:ext cx="1795239" cy="349962"/>
          </a:xfrm>
          <a:prstGeom prst="rect">
            <a:avLst/>
          </a:prstGeom>
        </p:spPr>
      </p:pic>
      <p:sp>
        <p:nvSpPr>
          <p:cNvPr id="7" name="object 10">
            <a:extLst>
              <a:ext uri="{FF2B5EF4-FFF2-40B4-BE49-F238E27FC236}">
                <a16:creationId xmlns:a16="http://schemas.microsoft.com/office/drawing/2014/main" id="{444360B0-510C-E73D-3C72-DAC278AA77FD}"/>
              </a:ext>
            </a:extLst>
          </p:cNvPr>
          <p:cNvSpPr/>
          <p:nvPr/>
        </p:nvSpPr>
        <p:spPr>
          <a:xfrm>
            <a:off x="231729" y="202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F3BE80BC-DAD0-16B6-8927-7394D3DF97E1}"/>
              </a:ext>
            </a:extLst>
          </p:cNvPr>
          <p:cNvSpPr/>
          <p:nvPr/>
        </p:nvSpPr>
        <p:spPr>
          <a:xfrm>
            <a:off x="385107" y="351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9851527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1447800" y="1103412"/>
            <a:ext cx="15697200" cy="966931"/>
          </a:xfrm>
          <a:prstGeom prst="rect">
            <a:avLst/>
          </a:prstGeom>
        </p:spPr>
        <p:txBody>
          <a:bodyPr vert="horz" wrap="square" lIns="0" tIns="12700" rIns="0" bIns="0" rtlCol="0">
            <a:spAutoFit/>
          </a:bodyPr>
          <a:lstStyle/>
          <a:p>
            <a:pPr algn="ctr"/>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Your Clients</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4"/>
          <p:cNvSpPr/>
          <p:nvPr/>
        </p:nvSpPr>
        <p:spPr>
          <a:xfrm>
            <a:off x="2971800" y="3811270"/>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5" name="TextBox 4">
            <a:extLst>
              <a:ext uri="{FF2B5EF4-FFF2-40B4-BE49-F238E27FC236}">
                <a16:creationId xmlns:a16="http://schemas.microsoft.com/office/drawing/2014/main" id="{737B7DBC-93EE-D34C-D70E-9B5EFBE37741}"/>
              </a:ext>
            </a:extLst>
          </p:cNvPr>
          <p:cNvSpPr txBox="1"/>
          <p:nvPr/>
        </p:nvSpPr>
        <p:spPr>
          <a:xfrm>
            <a:off x="4572000" y="3811270"/>
            <a:ext cx="11506200" cy="3046988"/>
          </a:xfrm>
          <a:prstGeom prst="rect">
            <a:avLst/>
          </a:prstGeom>
          <a:noFill/>
        </p:spPr>
        <p:txBody>
          <a:bodyPr wrap="square" rtlCol="0">
            <a:spAutoFit/>
          </a:bodyPr>
          <a:lstStyle/>
          <a:p>
            <a:pPr marL="457200" indent="-457200">
              <a:buFont typeface="Arial" panose="020B0604020202020204" pitchFamily="34" charset="0"/>
              <a:buChar char="•"/>
            </a:pPr>
            <a:r>
              <a:rPr lang="en-US" sz="3200" dirty="0">
                <a:latin typeface="Lato" panose="020F0502020204030203" pitchFamily="34" charset="0"/>
                <a:ea typeface="Lato" panose="020F0502020204030203" pitchFamily="34" charset="0"/>
                <a:cs typeface="Lato" panose="020F0502020204030203" pitchFamily="34" charset="0"/>
              </a:rPr>
              <a:t>Where is your brain taking you when you think of doing Phases 4-8 with your clients?</a:t>
            </a:r>
          </a:p>
          <a:p>
            <a:pPr marL="457200" indent="-457200">
              <a:buFont typeface="Arial" panose="020B0604020202020204" pitchFamily="34" charset="0"/>
              <a:buChar char="•"/>
            </a:pPr>
            <a:r>
              <a:rPr lang="en-US" sz="3200" dirty="0">
                <a:latin typeface="Lato" panose="020F0502020204030203" pitchFamily="34" charset="0"/>
                <a:ea typeface="Lato" panose="020F0502020204030203" pitchFamily="34" charset="0"/>
                <a:cs typeface="Lato" panose="020F0502020204030203" pitchFamily="34" charset="0"/>
              </a:rPr>
              <a:t>Questions</a:t>
            </a:r>
          </a:p>
          <a:p>
            <a:pPr marL="457200" indent="-457200">
              <a:buFont typeface="Arial" panose="020B0604020202020204" pitchFamily="34" charset="0"/>
              <a:buChar char="•"/>
            </a:pPr>
            <a:r>
              <a:rPr lang="en-US" sz="3200" dirty="0">
                <a:latin typeface="Lato" panose="020F0502020204030203" pitchFamily="34" charset="0"/>
                <a:ea typeface="Lato" panose="020F0502020204030203" pitchFamily="34" charset="0"/>
                <a:cs typeface="Lato" panose="020F0502020204030203" pitchFamily="34" charset="0"/>
              </a:rPr>
              <a:t>Concerns</a:t>
            </a:r>
          </a:p>
          <a:p>
            <a:pPr marL="457200" indent="-457200">
              <a:buFont typeface="Arial" panose="020B0604020202020204" pitchFamily="34" charset="0"/>
              <a:buChar char="•"/>
            </a:pPr>
            <a:r>
              <a:rPr lang="en-US" sz="3200" dirty="0">
                <a:latin typeface="Lato" panose="020F0502020204030203" pitchFamily="34" charset="0"/>
                <a:ea typeface="Lato" panose="020F0502020204030203" pitchFamily="34" charset="0"/>
                <a:cs typeface="Lato" panose="020F0502020204030203" pitchFamily="34" charset="0"/>
              </a:rPr>
              <a:t>Let’s talk about your clients that you have concerns about doing this with. </a:t>
            </a:r>
          </a:p>
        </p:txBody>
      </p:sp>
      <p:sp>
        <p:nvSpPr>
          <p:cNvPr id="6" name="object 6">
            <a:extLst>
              <a:ext uri="{FF2B5EF4-FFF2-40B4-BE49-F238E27FC236}">
                <a16:creationId xmlns:a16="http://schemas.microsoft.com/office/drawing/2014/main" id="{A94DC500-3E57-B837-917E-C61F36960835}"/>
              </a:ext>
            </a:extLst>
          </p:cNvPr>
          <p:cNvSpPr/>
          <p:nvPr/>
        </p:nvSpPr>
        <p:spPr>
          <a:xfrm>
            <a:off x="14880656" y="9408910"/>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7CDF9CC1-6AC3-04A3-AC26-306873B224D2}"/>
              </a:ext>
            </a:extLst>
          </p:cNvPr>
          <p:cNvPicPr/>
          <p:nvPr/>
        </p:nvPicPr>
        <p:blipFill>
          <a:blip r:embed="rId2" cstate="print"/>
          <a:stretch>
            <a:fillRect/>
          </a:stretch>
        </p:blipFill>
        <p:spPr>
          <a:xfrm>
            <a:off x="16154400" y="9406971"/>
            <a:ext cx="1795239" cy="349962"/>
          </a:xfrm>
          <a:prstGeom prst="rect">
            <a:avLst/>
          </a:prstGeom>
        </p:spPr>
      </p:pic>
      <p:sp>
        <p:nvSpPr>
          <p:cNvPr id="8" name="object 10">
            <a:extLst>
              <a:ext uri="{FF2B5EF4-FFF2-40B4-BE49-F238E27FC236}">
                <a16:creationId xmlns:a16="http://schemas.microsoft.com/office/drawing/2014/main" id="{96B75E66-39CA-EB06-EF92-C99FF0A80B63}"/>
              </a:ext>
            </a:extLst>
          </p:cNvPr>
          <p:cNvSpPr/>
          <p:nvPr/>
        </p:nvSpPr>
        <p:spPr>
          <a:xfrm>
            <a:off x="14402870" y="9113953"/>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9" name="object 11">
            <a:extLst>
              <a:ext uri="{FF2B5EF4-FFF2-40B4-BE49-F238E27FC236}">
                <a16:creationId xmlns:a16="http://schemas.microsoft.com/office/drawing/2014/main" id="{0C5E4924-9299-061C-2928-CE3FDE6608BF}"/>
              </a:ext>
            </a:extLst>
          </p:cNvPr>
          <p:cNvSpPr/>
          <p:nvPr/>
        </p:nvSpPr>
        <p:spPr>
          <a:xfrm>
            <a:off x="14556248" y="9263114"/>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6953812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1447800" y="1103412"/>
            <a:ext cx="15697200" cy="966931"/>
          </a:xfrm>
          <a:prstGeom prst="rect">
            <a:avLst/>
          </a:prstGeom>
        </p:spPr>
        <p:txBody>
          <a:bodyPr vert="horz" wrap="square" lIns="0" tIns="12700" rIns="0" bIns="0" rtlCol="0">
            <a:spAutoFit/>
          </a:bodyPr>
          <a:lstStyle/>
          <a:p>
            <a:pPr algn="ctr"/>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What To Do </a:t>
            </a:r>
            <a:r>
              <a:rPr lang="en-US" sz="62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I</a:t>
            </a:r>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f </a:t>
            </a:r>
            <a:r>
              <a:rPr lang="en-US" sz="62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T</a:t>
            </a:r>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hings </a:t>
            </a:r>
            <a:r>
              <a:rPr lang="en-US" sz="62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D</a:t>
            </a:r>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on’t </a:t>
            </a:r>
            <a:r>
              <a:rPr lang="en-US" sz="62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G</a:t>
            </a:r>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o “Well”</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4"/>
          <p:cNvSpPr/>
          <p:nvPr/>
        </p:nvSpPr>
        <p:spPr>
          <a:xfrm>
            <a:off x="2971800" y="3811270"/>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5" name="TextBox 4">
            <a:extLst>
              <a:ext uri="{FF2B5EF4-FFF2-40B4-BE49-F238E27FC236}">
                <a16:creationId xmlns:a16="http://schemas.microsoft.com/office/drawing/2014/main" id="{1DDC420B-10BB-7554-918D-C8BB4606A07B}"/>
              </a:ext>
            </a:extLst>
          </p:cNvPr>
          <p:cNvSpPr txBox="1"/>
          <p:nvPr/>
        </p:nvSpPr>
        <p:spPr>
          <a:xfrm>
            <a:off x="4114800" y="4000500"/>
            <a:ext cx="12725400" cy="3046988"/>
          </a:xfrm>
          <a:prstGeom prst="rect">
            <a:avLst/>
          </a:prstGeom>
          <a:noFill/>
        </p:spPr>
        <p:txBody>
          <a:bodyPr wrap="square" rtlCol="0">
            <a:spAutoFit/>
          </a:bodyPr>
          <a:lstStyle/>
          <a:p>
            <a:pPr marL="571500" indent="-571500">
              <a:buFont typeface="Arial" panose="020B0604020202020204" pitchFamily="34" charset="0"/>
              <a:buChar char="•"/>
            </a:pPr>
            <a:r>
              <a:rPr lang="en-US" sz="3200" dirty="0">
                <a:latin typeface="Lato" panose="020F0502020204030203" pitchFamily="34" charset="0"/>
                <a:ea typeface="Lato" panose="020F0502020204030203" pitchFamily="34" charset="0"/>
                <a:cs typeface="Lato" panose="020F0502020204030203" pitchFamily="34" charset="0"/>
              </a:rPr>
              <a:t>As cautious as I am teaching you to be, EMDR can be forgiving.</a:t>
            </a:r>
          </a:p>
          <a:p>
            <a:pPr marL="571500" indent="-571500">
              <a:buFont typeface="Arial" panose="020B0604020202020204" pitchFamily="34" charset="0"/>
              <a:buChar char="•"/>
            </a:pPr>
            <a:r>
              <a:rPr lang="en-US" sz="3200" dirty="0">
                <a:latin typeface="Lato" panose="020F0502020204030203" pitchFamily="34" charset="0"/>
                <a:ea typeface="Lato" panose="020F0502020204030203" pitchFamily="34" charset="0"/>
                <a:cs typeface="Lato" panose="020F0502020204030203" pitchFamily="34" charset="0"/>
              </a:rPr>
              <a:t>If the client is destabilized or you feel in over your head, you can always use the container exercise, use the skills you know to stabilize, and call me!</a:t>
            </a:r>
          </a:p>
          <a:p>
            <a:pPr marL="571500" indent="-571500">
              <a:buFont typeface="Arial" panose="020B0604020202020204" pitchFamily="34" charset="0"/>
              <a:buChar char="•"/>
            </a:pPr>
            <a:r>
              <a:rPr lang="en-US" sz="3200" dirty="0">
                <a:latin typeface="Lato" panose="020F0502020204030203" pitchFamily="34" charset="0"/>
                <a:ea typeface="Lato" panose="020F0502020204030203" pitchFamily="34" charset="0"/>
                <a:cs typeface="Lato" panose="020F0502020204030203" pitchFamily="34" charset="0"/>
              </a:rPr>
              <a:t>54321 from DBT can be a great help as well when we feel like we are in over our heads. </a:t>
            </a:r>
          </a:p>
        </p:txBody>
      </p:sp>
      <p:sp>
        <p:nvSpPr>
          <p:cNvPr id="6" name="object 6">
            <a:extLst>
              <a:ext uri="{FF2B5EF4-FFF2-40B4-BE49-F238E27FC236}">
                <a16:creationId xmlns:a16="http://schemas.microsoft.com/office/drawing/2014/main" id="{B582F827-AC96-72E3-4BDA-A6BC0E562201}"/>
              </a:ext>
            </a:extLst>
          </p:cNvPr>
          <p:cNvSpPr/>
          <p:nvPr/>
        </p:nvSpPr>
        <p:spPr>
          <a:xfrm>
            <a:off x="14880656" y="9408910"/>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808DA32F-01C0-27EB-762F-E6DBC6452E9A}"/>
              </a:ext>
            </a:extLst>
          </p:cNvPr>
          <p:cNvPicPr/>
          <p:nvPr/>
        </p:nvPicPr>
        <p:blipFill>
          <a:blip r:embed="rId2" cstate="print"/>
          <a:stretch>
            <a:fillRect/>
          </a:stretch>
        </p:blipFill>
        <p:spPr>
          <a:xfrm>
            <a:off x="16154400" y="9406971"/>
            <a:ext cx="1795239" cy="349962"/>
          </a:xfrm>
          <a:prstGeom prst="rect">
            <a:avLst/>
          </a:prstGeom>
        </p:spPr>
      </p:pic>
      <p:sp>
        <p:nvSpPr>
          <p:cNvPr id="8" name="object 10">
            <a:extLst>
              <a:ext uri="{FF2B5EF4-FFF2-40B4-BE49-F238E27FC236}">
                <a16:creationId xmlns:a16="http://schemas.microsoft.com/office/drawing/2014/main" id="{7EF71C72-A046-6F80-1802-CCF1A8C22D1B}"/>
              </a:ext>
            </a:extLst>
          </p:cNvPr>
          <p:cNvSpPr/>
          <p:nvPr/>
        </p:nvSpPr>
        <p:spPr>
          <a:xfrm>
            <a:off x="14402870" y="9113953"/>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9" name="object 11">
            <a:extLst>
              <a:ext uri="{FF2B5EF4-FFF2-40B4-BE49-F238E27FC236}">
                <a16:creationId xmlns:a16="http://schemas.microsoft.com/office/drawing/2014/main" id="{3E24B68D-E143-1AD2-ADC9-77F65716BB58}"/>
              </a:ext>
            </a:extLst>
          </p:cNvPr>
          <p:cNvSpPr/>
          <p:nvPr/>
        </p:nvSpPr>
        <p:spPr>
          <a:xfrm>
            <a:off x="14556248" y="9263114"/>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9041359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709284" y="0"/>
            <a:ext cx="13578715" cy="10286999"/>
          </a:xfrm>
          <a:prstGeom prst="rect">
            <a:avLst/>
          </a:prstGeom>
        </p:spPr>
      </p:pic>
      <p:sp>
        <p:nvSpPr>
          <p:cNvPr id="6" name="object 6"/>
          <p:cNvSpPr/>
          <p:nvPr/>
        </p:nvSpPr>
        <p:spPr>
          <a:xfrm>
            <a:off x="4404581" y="4004944"/>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6072345" y="3976507"/>
            <a:ext cx="10852689" cy="966931"/>
          </a:xfrm>
          <a:prstGeom prst="rect">
            <a:avLst/>
          </a:prstGeom>
        </p:spPr>
        <p:txBody>
          <a:bodyPr vert="horz" wrap="square" lIns="0" tIns="12700" rIns="0" bIns="0" rtlCol="0">
            <a:spAutoFit/>
          </a:bodyPr>
          <a:lstStyle/>
          <a:p>
            <a:r>
              <a:rPr lang="en-US"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More Practice!</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78F76DB8-CC9F-A329-065F-98222E4E2337}"/>
              </a:ext>
            </a:extLst>
          </p:cNvPr>
          <p:cNvSpPr/>
          <p:nvPr/>
        </p:nvSpPr>
        <p:spPr>
          <a:xfrm>
            <a:off x="709515" y="497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65813DC4-9DE7-5422-E859-20CC5E62DAC5}"/>
              </a:ext>
            </a:extLst>
          </p:cNvPr>
          <p:cNvPicPr/>
          <p:nvPr/>
        </p:nvPicPr>
        <p:blipFill>
          <a:blip r:embed="rId3" cstate="print"/>
          <a:stretch>
            <a:fillRect/>
          </a:stretch>
        </p:blipFill>
        <p:spPr>
          <a:xfrm>
            <a:off x="1983259" y="495300"/>
            <a:ext cx="1795239" cy="349962"/>
          </a:xfrm>
          <a:prstGeom prst="rect">
            <a:avLst/>
          </a:prstGeom>
        </p:spPr>
      </p:pic>
      <p:sp>
        <p:nvSpPr>
          <p:cNvPr id="7" name="object 10">
            <a:extLst>
              <a:ext uri="{FF2B5EF4-FFF2-40B4-BE49-F238E27FC236}">
                <a16:creationId xmlns:a16="http://schemas.microsoft.com/office/drawing/2014/main" id="{E8B97230-9C1F-FADE-44B1-D43C8F3B7391}"/>
              </a:ext>
            </a:extLst>
          </p:cNvPr>
          <p:cNvSpPr/>
          <p:nvPr/>
        </p:nvSpPr>
        <p:spPr>
          <a:xfrm>
            <a:off x="231729" y="202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44471DA9-8A38-154B-1689-E16982E4E08D}"/>
              </a:ext>
            </a:extLst>
          </p:cNvPr>
          <p:cNvSpPr/>
          <p:nvPr/>
        </p:nvSpPr>
        <p:spPr>
          <a:xfrm>
            <a:off x="385107" y="351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4398116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419600" y="0"/>
            <a:ext cx="13868399" cy="10286999"/>
          </a:xfrm>
          <a:prstGeom prst="rect">
            <a:avLst/>
          </a:prstGeom>
        </p:spPr>
      </p:pic>
      <p:sp>
        <p:nvSpPr>
          <p:cNvPr id="6" name="object 6"/>
          <p:cNvSpPr/>
          <p:nvPr/>
        </p:nvSpPr>
        <p:spPr>
          <a:xfrm>
            <a:off x="4114800" y="4017993"/>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867400" y="3771900"/>
            <a:ext cx="10852689" cy="966931"/>
          </a:xfrm>
          <a:prstGeom prst="rect">
            <a:avLst/>
          </a:prstGeom>
        </p:spPr>
        <p:txBody>
          <a:bodyPr vert="horz" wrap="square" lIns="0" tIns="12700" rIns="0" bIns="0" rtlCol="0">
            <a:spAutoFit/>
          </a:bodyPr>
          <a:lstStyle/>
          <a:p>
            <a:r>
              <a:rPr lang="en-US" sz="6200" dirty="0">
                <a:solidFill>
                  <a:schemeClr val="bg1"/>
                </a:solidFill>
                <a:latin typeface="Lato Medium" panose="020F0502020204030203" pitchFamily="34" charset="0"/>
                <a:ea typeface="Lato Medium" panose="020F0502020204030203" pitchFamily="34" charset="0"/>
                <a:cs typeface="Lato Medium" panose="020F0502020204030203" pitchFamily="34" charset="0"/>
              </a:rPr>
              <a:t>How’d it go?</a:t>
            </a:r>
            <a:endParaRPr lang="tr-TR" sz="6200" b="1" dirty="0">
              <a:solidFill>
                <a:schemeClr val="bg1"/>
              </a:solidFill>
              <a:latin typeface="Lato Medium" panose="020F0502020204030203" pitchFamily="34" charset="0"/>
              <a:ea typeface="Lato Medium" panose="020F0502020204030203" pitchFamily="34" charset="0"/>
              <a:cs typeface="Lato Medium" panose="020F0502020204030203" pitchFamily="34" charset="0"/>
            </a:endParaRPr>
          </a:p>
        </p:txBody>
      </p:sp>
      <p:sp>
        <p:nvSpPr>
          <p:cNvPr id="4" name="object 6">
            <a:extLst>
              <a:ext uri="{FF2B5EF4-FFF2-40B4-BE49-F238E27FC236}">
                <a16:creationId xmlns:a16="http://schemas.microsoft.com/office/drawing/2014/main" id="{C5DF39BA-DB70-936F-A4B6-C76125EAE517}"/>
              </a:ext>
            </a:extLst>
          </p:cNvPr>
          <p:cNvSpPr/>
          <p:nvPr/>
        </p:nvSpPr>
        <p:spPr>
          <a:xfrm>
            <a:off x="502838" y="4972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E0145075-57F3-E9A2-003B-20E52DB5A290}"/>
              </a:ext>
            </a:extLst>
          </p:cNvPr>
          <p:cNvPicPr/>
          <p:nvPr/>
        </p:nvPicPr>
        <p:blipFill>
          <a:blip r:embed="rId3" cstate="print"/>
          <a:stretch>
            <a:fillRect/>
          </a:stretch>
        </p:blipFill>
        <p:spPr>
          <a:xfrm>
            <a:off x="1776582" y="495300"/>
            <a:ext cx="1795239" cy="349962"/>
          </a:xfrm>
          <a:prstGeom prst="rect">
            <a:avLst/>
          </a:prstGeom>
        </p:spPr>
      </p:pic>
      <p:sp>
        <p:nvSpPr>
          <p:cNvPr id="7" name="object 10">
            <a:extLst>
              <a:ext uri="{FF2B5EF4-FFF2-40B4-BE49-F238E27FC236}">
                <a16:creationId xmlns:a16="http://schemas.microsoft.com/office/drawing/2014/main" id="{4D1F5343-C184-D4A9-EF8F-5354EFC26645}"/>
              </a:ext>
            </a:extLst>
          </p:cNvPr>
          <p:cNvSpPr/>
          <p:nvPr/>
        </p:nvSpPr>
        <p:spPr>
          <a:xfrm>
            <a:off x="25052" y="2022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BA5B26A0-AB36-67F0-5BF9-15C032D1376C}"/>
              </a:ext>
            </a:extLst>
          </p:cNvPr>
          <p:cNvSpPr/>
          <p:nvPr/>
        </p:nvSpPr>
        <p:spPr>
          <a:xfrm>
            <a:off x="178430" y="3514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8299793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 y="-185057"/>
            <a:ext cx="18287999" cy="10477500"/>
          </a:xfrm>
          <a:prstGeom prst="rect">
            <a:avLst/>
          </a:prstGeom>
        </p:spPr>
      </p:pic>
      <p:sp>
        <p:nvSpPr>
          <p:cNvPr id="3" name="object 3"/>
          <p:cNvSpPr txBox="1">
            <a:spLocks noGrp="1"/>
          </p:cNvSpPr>
          <p:nvPr>
            <p:ph type="title"/>
          </p:nvPr>
        </p:nvSpPr>
        <p:spPr>
          <a:xfrm>
            <a:off x="4800600" y="4554838"/>
            <a:ext cx="10166889" cy="997709"/>
          </a:xfrm>
          <a:prstGeom prst="rect">
            <a:avLst/>
          </a:prstGeom>
        </p:spPr>
        <p:txBody>
          <a:bodyPr vert="horz" wrap="square" lIns="0" tIns="12700" rIns="0" bIns="0" rtlCol="0">
            <a:spAutoFit/>
          </a:bodyPr>
          <a:lstStyle/>
          <a:p>
            <a:pPr marL="12700">
              <a:lnSpc>
                <a:spcPct val="100000"/>
              </a:lnSpc>
              <a:spcBef>
                <a:spcPts val="100"/>
              </a:spcBef>
            </a:pPr>
            <a:r>
              <a:rPr lang="en-US" sz="6200" spc="-10" dirty="0"/>
              <a:t>See you next weekend!</a:t>
            </a:r>
            <a:endParaRPr sz="6200" spc="-10" dirty="0"/>
          </a:p>
        </p:txBody>
      </p:sp>
      <p:sp>
        <p:nvSpPr>
          <p:cNvPr id="6" name="object 6"/>
          <p:cNvSpPr/>
          <p:nvPr/>
        </p:nvSpPr>
        <p:spPr>
          <a:xfrm>
            <a:off x="1678459" y="4005416"/>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01A0C6"/>
          </a:solidFill>
        </p:spPr>
        <p:txBody>
          <a:bodyPr wrap="square" lIns="0" tIns="0" rIns="0" bIns="0" rtlCol="0"/>
          <a:lstStyle/>
          <a:p>
            <a:endParaRPr/>
          </a:p>
        </p:txBody>
      </p:sp>
      <p:sp>
        <p:nvSpPr>
          <p:cNvPr id="4" name="object 6">
            <a:extLst>
              <a:ext uri="{FF2B5EF4-FFF2-40B4-BE49-F238E27FC236}">
                <a16:creationId xmlns:a16="http://schemas.microsoft.com/office/drawing/2014/main" id="{22E342E9-3B60-AD56-63AB-0CA450EE5E15}"/>
              </a:ext>
            </a:extLst>
          </p:cNvPr>
          <p:cNvSpPr/>
          <p:nvPr/>
        </p:nvSpPr>
        <p:spPr>
          <a:xfrm>
            <a:off x="14880656" y="9408910"/>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8134D8A0-DE18-ECF8-88E8-2B93F0A4D8CE}"/>
              </a:ext>
            </a:extLst>
          </p:cNvPr>
          <p:cNvPicPr/>
          <p:nvPr/>
        </p:nvPicPr>
        <p:blipFill>
          <a:blip r:embed="rId3" cstate="print"/>
          <a:stretch>
            <a:fillRect/>
          </a:stretch>
        </p:blipFill>
        <p:spPr>
          <a:xfrm>
            <a:off x="16154400" y="9406971"/>
            <a:ext cx="1795239" cy="349962"/>
          </a:xfrm>
          <a:prstGeom prst="rect">
            <a:avLst/>
          </a:prstGeom>
        </p:spPr>
      </p:pic>
      <p:sp>
        <p:nvSpPr>
          <p:cNvPr id="7" name="object 10">
            <a:extLst>
              <a:ext uri="{FF2B5EF4-FFF2-40B4-BE49-F238E27FC236}">
                <a16:creationId xmlns:a16="http://schemas.microsoft.com/office/drawing/2014/main" id="{A3CE223D-7936-189F-7FB6-7B69E3B1ECD8}"/>
              </a:ext>
            </a:extLst>
          </p:cNvPr>
          <p:cNvSpPr/>
          <p:nvPr/>
        </p:nvSpPr>
        <p:spPr>
          <a:xfrm>
            <a:off x="14402870" y="9113953"/>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E7C0F446-1CEF-83F5-0405-5BC5D56516F6}"/>
              </a:ext>
            </a:extLst>
          </p:cNvPr>
          <p:cNvSpPr/>
          <p:nvPr/>
        </p:nvSpPr>
        <p:spPr>
          <a:xfrm>
            <a:off x="14556248" y="9263114"/>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6120745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ject 2">
            <a:extLst>
              <a:ext uri="{FF2B5EF4-FFF2-40B4-BE49-F238E27FC236}">
                <a16:creationId xmlns:a16="http://schemas.microsoft.com/office/drawing/2014/main" id="{65533445-D072-33DD-95BD-A384C7CEF0D1}"/>
              </a:ext>
            </a:extLst>
          </p:cNvPr>
          <p:cNvPicPr/>
          <p:nvPr/>
        </p:nvPicPr>
        <p:blipFill>
          <a:blip r:embed="rId2" cstate="print"/>
          <a:stretch>
            <a:fillRect/>
          </a:stretch>
        </p:blipFill>
        <p:spPr>
          <a:xfrm>
            <a:off x="1" y="-185057"/>
            <a:ext cx="18287999" cy="10477500"/>
          </a:xfrm>
          <a:prstGeom prst="rect">
            <a:avLst/>
          </a:prstGeom>
          <a:solidFill>
            <a:schemeClr val="bg1">
              <a:alpha val="37764"/>
            </a:schemeClr>
          </a:solidFill>
        </p:spPr>
      </p:pic>
      <p:pic>
        <p:nvPicPr>
          <p:cNvPr id="6" name="Picture 5" descr="A person working on a computer&#10;&#10;Description automatically generated with medium confidence">
            <a:extLst>
              <a:ext uri="{FF2B5EF4-FFF2-40B4-BE49-F238E27FC236}">
                <a16:creationId xmlns:a16="http://schemas.microsoft.com/office/drawing/2014/main" id="{D128DBC7-E414-E529-DD70-77C38D22EC67}"/>
              </a:ext>
            </a:extLst>
          </p:cNvPr>
          <p:cNvPicPr>
            <a:picLocks noChangeAspect="1"/>
          </p:cNvPicPr>
          <p:nvPr/>
        </p:nvPicPr>
        <p:blipFill>
          <a:blip r:embed="rId3">
            <a:alphaModFix amt="10000"/>
            <a:extLst>
              <a:ext uri="{28A0092B-C50C-407E-A947-70E740481C1C}">
                <a14:useLocalDpi xmlns:a14="http://schemas.microsoft.com/office/drawing/2010/main" val="0"/>
              </a:ext>
            </a:extLst>
          </a:blip>
          <a:stretch>
            <a:fillRect/>
          </a:stretch>
        </p:blipFill>
        <p:spPr>
          <a:xfrm>
            <a:off x="-1" y="-931907"/>
            <a:ext cx="18288000" cy="12167119"/>
          </a:xfrm>
          <a:prstGeom prst="rect">
            <a:avLst/>
          </a:prstGeom>
        </p:spPr>
      </p:pic>
      <p:sp>
        <p:nvSpPr>
          <p:cNvPr id="8" name="object 2">
            <a:extLst>
              <a:ext uri="{FF2B5EF4-FFF2-40B4-BE49-F238E27FC236}">
                <a16:creationId xmlns:a16="http://schemas.microsoft.com/office/drawing/2014/main" id="{8B2B67F4-A77D-467E-4DDB-AB519CAF3C13}"/>
              </a:ext>
            </a:extLst>
          </p:cNvPr>
          <p:cNvSpPr txBox="1">
            <a:spLocks noGrp="1"/>
          </p:cNvSpPr>
          <p:nvPr>
            <p:ph type="title"/>
          </p:nvPr>
        </p:nvSpPr>
        <p:spPr>
          <a:xfrm>
            <a:off x="5274310" y="4150893"/>
            <a:ext cx="7739380" cy="2475037"/>
          </a:xfrm>
          <a:prstGeom prst="rect">
            <a:avLst/>
          </a:prstGeom>
        </p:spPr>
        <p:txBody>
          <a:bodyPr vert="horz" wrap="square" lIns="0" tIns="12700" rIns="0" bIns="0" rtlCol="0">
            <a:spAutoFit/>
          </a:bodyPr>
          <a:lstStyle/>
          <a:p>
            <a:pPr marL="12700" algn="ctr">
              <a:lnSpc>
                <a:spcPct val="100000"/>
              </a:lnSpc>
              <a:spcBef>
                <a:spcPts val="100"/>
              </a:spcBef>
            </a:pPr>
            <a:r>
              <a:rPr lang="en-US" spc="300" dirty="0">
                <a:latin typeface="Marker Palafotz" panose="02000500000000000000" pitchFamily="2" charset="77"/>
              </a:rPr>
              <a:t>ANY QUESTIONS?</a:t>
            </a:r>
            <a:br>
              <a:rPr lang="en-US" spc="300" dirty="0">
                <a:latin typeface="Marker Palafotz" panose="02000500000000000000" pitchFamily="2" charset="77"/>
              </a:rPr>
            </a:br>
            <a:br>
              <a:rPr lang="en-US" spc="300" dirty="0">
                <a:latin typeface="Marker Palafotz" panose="02000500000000000000" pitchFamily="2" charset="77"/>
              </a:rPr>
            </a:br>
            <a:r>
              <a:rPr lang="en-US" sz="3200" spc="300" dirty="0">
                <a:latin typeface="Marker Palafotz" panose="02000500000000000000" pitchFamily="2" charset="77"/>
              </a:rPr>
              <a:t>THANKS FOR LISTENING!</a:t>
            </a:r>
          </a:p>
        </p:txBody>
      </p:sp>
      <p:sp>
        <p:nvSpPr>
          <p:cNvPr id="10" name="TextBox 9">
            <a:extLst>
              <a:ext uri="{FF2B5EF4-FFF2-40B4-BE49-F238E27FC236}">
                <a16:creationId xmlns:a16="http://schemas.microsoft.com/office/drawing/2014/main" id="{826D8600-96BE-9B82-7145-3D4F6FEA8310}"/>
              </a:ext>
            </a:extLst>
          </p:cNvPr>
          <p:cNvSpPr txBox="1"/>
          <p:nvPr/>
        </p:nvSpPr>
        <p:spPr>
          <a:xfrm>
            <a:off x="19202400" y="8181474"/>
            <a:ext cx="184731" cy="369332"/>
          </a:xfrm>
          <a:prstGeom prst="rect">
            <a:avLst/>
          </a:prstGeom>
          <a:noFill/>
        </p:spPr>
        <p:txBody>
          <a:bodyPr wrap="none" rtlCol="0">
            <a:spAutoFit/>
          </a:bodyPr>
          <a:lstStyle/>
          <a:p>
            <a:endParaRPr lang="en-US" dirty="0"/>
          </a:p>
        </p:txBody>
      </p:sp>
      <p:sp>
        <p:nvSpPr>
          <p:cNvPr id="2" name="object 3">
            <a:extLst>
              <a:ext uri="{FF2B5EF4-FFF2-40B4-BE49-F238E27FC236}">
                <a16:creationId xmlns:a16="http://schemas.microsoft.com/office/drawing/2014/main" id="{77E26546-2C9E-9463-DC87-EBA0A59397D5}"/>
              </a:ext>
            </a:extLst>
          </p:cNvPr>
          <p:cNvSpPr/>
          <p:nvPr/>
        </p:nvSpPr>
        <p:spPr>
          <a:xfrm>
            <a:off x="7448232" y="5600700"/>
            <a:ext cx="3391535" cy="0"/>
          </a:xfrm>
          <a:custGeom>
            <a:avLst/>
            <a:gdLst/>
            <a:ahLst/>
            <a:cxnLst/>
            <a:rect l="l" t="t" r="r" b="b"/>
            <a:pathLst>
              <a:path w="3391534">
                <a:moveTo>
                  <a:pt x="0" y="0"/>
                </a:moveTo>
                <a:lnTo>
                  <a:pt x="3390931" y="0"/>
                </a:lnTo>
              </a:path>
            </a:pathLst>
          </a:custGeom>
          <a:ln w="38099">
            <a:solidFill>
              <a:srgbClr val="01A0C6"/>
            </a:solidFill>
          </a:ln>
        </p:spPr>
        <p:txBody>
          <a:bodyPr wrap="square" lIns="0" tIns="0" rIns="0" bIns="0" rtlCol="0"/>
          <a:lstStyle/>
          <a:p>
            <a:endParaRPr/>
          </a:p>
        </p:txBody>
      </p:sp>
      <p:sp>
        <p:nvSpPr>
          <p:cNvPr id="3" name="object 6">
            <a:extLst>
              <a:ext uri="{FF2B5EF4-FFF2-40B4-BE49-F238E27FC236}">
                <a16:creationId xmlns:a16="http://schemas.microsoft.com/office/drawing/2014/main" id="{B49F21AA-6648-B434-8099-ADA977478AE9}"/>
              </a:ext>
            </a:extLst>
          </p:cNvPr>
          <p:cNvSpPr/>
          <p:nvPr/>
        </p:nvSpPr>
        <p:spPr>
          <a:xfrm>
            <a:off x="14880656" y="9408910"/>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4" name="object 7">
            <a:extLst>
              <a:ext uri="{FF2B5EF4-FFF2-40B4-BE49-F238E27FC236}">
                <a16:creationId xmlns:a16="http://schemas.microsoft.com/office/drawing/2014/main" id="{D3A40B2B-EAF0-7659-7F7D-0461C1038865}"/>
              </a:ext>
            </a:extLst>
          </p:cNvPr>
          <p:cNvPicPr/>
          <p:nvPr/>
        </p:nvPicPr>
        <p:blipFill>
          <a:blip r:embed="rId4" cstate="print"/>
          <a:stretch>
            <a:fillRect/>
          </a:stretch>
        </p:blipFill>
        <p:spPr>
          <a:xfrm>
            <a:off x="16154400" y="9406971"/>
            <a:ext cx="1795239" cy="349962"/>
          </a:xfrm>
          <a:prstGeom prst="rect">
            <a:avLst/>
          </a:prstGeom>
        </p:spPr>
      </p:pic>
      <p:sp>
        <p:nvSpPr>
          <p:cNvPr id="5" name="object 10">
            <a:extLst>
              <a:ext uri="{FF2B5EF4-FFF2-40B4-BE49-F238E27FC236}">
                <a16:creationId xmlns:a16="http://schemas.microsoft.com/office/drawing/2014/main" id="{4B22B210-9317-57CE-29E2-0003958E7A26}"/>
              </a:ext>
            </a:extLst>
          </p:cNvPr>
          <p:cNvSpPr/>
          <p:nvPr/>
        </p:nvSpPr>
        <p:spPr>
          <a:xfrm>
            <a:off x="14402870" y="9113953"/>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9" name="object 11">
            <a:extLst>
              <a:ext uri="{FF2B5EF4-FFF2-40B4-BE49-F238E27FC236}">
                <a16:creationId xmlns:a16="http://schemas.microsoft.com/office/drawing/2014/main" id="{13B22C24-53EB-31A5-5664-E9E114792E80}"/>
              </a:ext>
            </a:extLst>
          </p:cNvPr>
          <p:cNvSpPr/>
          <p:nvPr/>
        </p:nvSpPr>
        <p:spPr>
          <a:xfrm>
            <a:off x="14556248" y="9263114"/>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4958589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09800" y="268760"/>
            <a:ext cx="10972800" cy="997709"/>
          </a:xfrm>
          <a:prstGeom prst="rect">
            <a:avLst/>
          </a:prstGeom>
        </p:spPr>
        <p:txBody>
          <a:bodyPr vert="horz" wrap="square" lIns="0" tIns="12700" rIns="0" bIns="0" rtlCol="0">
            <a:spAutoFit/>
          </a:bodyPr>
          <a:lstStyle/>
          <a:p>
            <a:pPr marL="12700">
              <a:lnSpc>
                <a:spcPct val="100000"/>
              </a:lnSpc>
              <a:spcBef>
                <a:spcPts val="100"/>
              </a:spcBef>
            </a:pPr>
            <a:r>
              <a:rPr lang="en-US" spc="-105" dirty="0"/>
              <a:t>References</a:t>
            </a:r>
            <a:endParaRPr spc="-95" dirty="0"/>
          </a:p>
        </p:txBody>
      </p:sp>
      <p:sp>
        <p:nvSpPr>
          <p:cNvPr id="10" name="object 3">
            <a:extLst>
              <a:ext uri="{FF2B5EF4-FFF2-40B4-BE49-F238E27FC236}">
                <a16:creationId xmlns:a16="http://schemas.microsoft.com/office/drawing/2014/main" id="{7373B158-CFC2-3EFE-1CD8-D51AD5F65063}"/>
              </a:ext>
            </a:extLst>
          </p:cNvPr>
          <p:cNvSpPr/>
          <p:nvPr/>
        </p:nvSpPr>
        <p:spPr>
          <a:xfrm>
            <a:off x="2209800" y="1562100"/>
            <a:ext cx="3391535" cy="0"/>
          </a:xfrm>
          <a:custGeom>
            <a:avLst/>
            <a:gdLst/>
            <a:ahLst/>
            <a:cxnLst/>
            <a:rect l="l" t="t" r="r" b="b"/>
            <a:pathLst>
              <a:path w="3391534">
                <a:moveTo>
                  <a:pt x="0" y="0"/>
                </a:moveTo>
                <a:lnTo>
                  <a:pt x="3390931" y="0"/>
                </a:lnTo>
              </a:path>
            </a:pathLst>
          </a:custGeom>
          <a:ln w="38099">
            <a:solidFill>
              <a:srgbClr val="01A0C6"/>
            </a:solidFill>
          </a:ln>
        </p:spPr>
        <p:txBody>
          <a:bodyPr wrap="square" lIns="0" tIns="0" rIns="0" bIns="0" rtlCol="0"/>
          <a:lstStyle/>
          <a:p>
            <a:endParaRPr/>
          </a:p>
        </p:txBody>
      </p:sp>
      <p:sp>
        <p:nvSpPr>
          <p:cNvPr id="4" name="TextBox 3">
            <a:extLst>
              <a:ext uri="{FF2B5EF4-FFF2-40B4-BE49-F238E27FC236}">
                <a16:creationId xmlns:a16="http://schemas.microsoft.com/office/drawing/2014/main" id="{85C69351-D14F-3309-0DFF-22F280C7FC97}"/>
              </a:ext>
            </a:extLst>
          </p:cNvPr>
          <p:cNvSpPr txBox="1"/>
          <p:nvPr/>
        </p:nvSpPr>
        <p:spPr>
          <a:xfrm>
            <a:off x="2197100" y="1714500"/>
            <a:ext cx="15176500" cy="5943294"/>
          </a:xfrm>
          <a:prstGeom prst="rect">
            <a:avLst/>
          </a:prstGeom>
          <a:noFill/>
        </p:spPr>
        <p:txBody>
          <a:bodyPr wrap="square" rtlCol="0">
            <a:spAutoFit/>
          </a:bodyPr>
          <a:lstStyle/>
          <a:p>
            <a:pPr marL="0" marR="0" indent="0">
              <a:lnSpc>
                <a:spcPct val="107000"/>
              </a:lnSpc>
              <a:spcBef>
                <a:spcPts val="0"/>
              </a:spcBef>
              <a:spcAft>
                <a:spcPts val="800"/>
              </a:spcAft>
              <a:buNone/>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EMDRIA.org</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Go With That Magazine, Fall 2020, Vol 25, Issue 3.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EMDR &amp; Racial Trauma</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Guidelines for Virtual EMDR Therapy (Spring 2020).</a:t>
            </a:r>
          </a:p>
          <a:p>
            <a:pPr marL="0" marR="0" indent="0">
              <a:lnSpc>
                <a:spcPct val="107000"/>
              </a:lnSpc>
              <a:spcBef>
                <a:spcPts val="0"/>
              </a:spcBef>
              <a:spcAft>
                <a:spcPts val="800"/>
              </a:spcAft>
              <a:buNone/>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Gonzalas</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&amp; Mosquera (2012).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EMDR and Dissociation: The Progressive Approach.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A.I.</a:t>
            </a:r>
          </a:p>
          <a:p>
            <a:pPr marL="0" marR="0" indent="0">
              <a:lnSpc>
                <a:spcPct val="107000"/>
              </a:lnSpc>
              <a:spcBef>
                <a:spcPts val="0"/>
              </a:spcBef>
              <a:spcAft>
                <a:spcPts val="800"/>
              </a:spcAft>
              <a:buNone/>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Jerero</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I. (2021). EMDRIA Conference Presentation Understanding the EMDR-IGTP-OTS Provided Both In-Person and Online.</a:t>
            </a:r>
          </a:p>
          <a:p>
            <a:pPr>
              <a:lnSpc>
                <a:spcPct val="107000"/>
              </a:lnSpc>
              <a:spcAft>
                <a:spcPts val="800"/>
              </a:spcAft>
            </a:pP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Matthijssen</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S. J., Brouwers, T.,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Roozendadaal</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C. V.,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Vuister</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T., &amp; Jongh, A. D. (2021). The effect of EMDR versus EMDR 2.0 on emotionality and vividness of aversive memories in a non-clinical sample.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European Journal of </a:t>
            </a:r>
            <a:r>
              <a:rPr lang="en-US" sz="1800" b="0" i="1" dirty="0" err="1">
                <a:effectLst/>
                <a:latin typeface="Calibri" panose="020F0502020204030204" pitchFamily="34" charset="0"/>
                <a:ea typeface="Calibri" panose="020F0502020204030204" pitchFamily="34" charset="0"/>
                <a:cs typeface="Times New Roman" panose="02020603050405020304" pitchFamily="18" charset="0"/>
              </a:rPr>
              <a:t>Psychotraumatology</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 2(1).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Oliver, E.,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Roos</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C. D., and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Bexkens</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 (2022). Eye movement desensitization and reprocessing in young children (ages 4-8) with posttraumatic stress disorder: A multiple baseline evaluation.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Child Psychiatry Human Development.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Paulson, S. , and O’Shea, K. (2017).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When there are no words: Repairing early trauma and neglect from the attachment period with EMDR therapy.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Create Space Independent Publishing Platform. </a:t>
            </a: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Shapiro, F. (2018)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Eye Movement Desensitization and Reprocessing (EMDR) Therapy,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Third Edition: Basic Principles, Protocols, and Procedures. New York: Guildford Press</a:t>
            </a: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Shapiro, F. (2016).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Getting Past your Past: Take Control of your life with self-help techniques from EMDR therapy.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Rodale Books. </a:t>
            </a:r>
          </a:p>
          <a:p>
            <a:pPr marL="0" marR="0" indent="0">
              <a:lnSpc>
                <a:spcPct val="107000"/>
              </a:lnSpc>
              <a:spcBef>
                <a:spcPts val="0"/>
              </a:spcBef>
              <a:spcAft>
                <a:spcPts val="800"/>
              </a:spcAf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Steinberg, M., and </a:t>
            </a:r>
            <a:r>
              <a:rPr lang="en-US" sz="1800" b="0" dirty="0" err="1">
                <a:effectLst/>
                <a:latin typeface="Calibri" panose="020F0502020204030204" pitchFamily="34" charset="0"/>
                <a:ea typeface="Calibri" panose="020F0502020204030204" pitchFamily="34" charset="0"/>
                <a:cs typeface="Times New Roman" panose="02020603050405020304" pitchFamily="18" charset="0"/>
              </a:rPr>
              <a:t>Schnall</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M. (2001). </a:t>
            </a:r>
            <a:r>
              <a:rPr lang="en-US" sz="1800" b="0" i="1" dirty="0">
                <a:effectLst/>
                <a:latin typeface="Calibri" panose="020F0502020204030204" pitchFamily="34" charset="0"/>
                <a:ea typeface="Calibri" panose="020F0502020204030204" pitchFamily="34" charset="0"/>
                <a:cs typeface="Times New Roman" panose="02020603050405020304" pitchFamily="18" charset="0"/>
              </a:rPr>
              <a:t>The Stranger in the Mirror: Dissociation the hidden epidemic. </a:t>
            </a:r>
            <a:r>
              <a:rPr lang="en-US" sz="1800" b="0" dirty="0">
                <a:effectLst/>
                <a:latin typeface="Calibri" panose="020F0502020204030204" pitchFamily="34" charset="0"/>
                <a:ea typeface="Calibri" panose="020F0502020204030204" pitchFamily="34" charset="0"/>
                <a:cs typeface="Times New Roman" panose="02020603050405020304" pitchFamily="18" charset="0"/>
              </a:rPr>
              <a:t>Quill. </a:t>
            </a:r>
          </a:p>
          <a:p>
            <a:endParaRPr lang="en-US" dirty="0"/>
          </a:p>
        </p:txBody>
      </p:sp>
      <p:sp>
        <p:nvSpPr>
          <p:cNvPr id="3" name="object 6">
            <a:extLst>
              <a:ext uri="{FF2B5EF4-FFF2-40B4-BE49-F238E27FC236}">
                <a16:creationId xmlns:a16="http://schemas.microsoft.com/office/drawing/2014/main" id="{49062898-38FF-FDAE-E284-ADC373B304A9}"/>
              </a:ext>
            </a:extLst>
          </p:cNvPr>
          <p:cNvSpPr/>
          <p:nvPr/>
        </p:nvSpPr>
        <p:spPr>
          <a:xfrm>
            <a:off x="14880656" y="9408910"/>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43E0A927-BFF6-AD1F-EF1F-C23B654AD18D}"/>
              </a:ext>
            </a:extLst>
          </p:cNvPr>
          <p:cNvPicPr/>
          <p:nvPr/>
        </p:nvPicPr>
        <p:blipFill>
          <a:blip r:embed="rId2" cstate="print"/>
          <a:stretch>
            <a:fillRect/>
          </a:stretch>
        </p:blipFill>
        <p:spPr>
          <a:xfrm>
            <a:off x="16154400" y="9406971"/>
            <a:ext cx="1795239" cy="349962"/>
          </a:xfrm>
          <a:prstGeom prst="rect">
            <a:avLst/>
          </a:prstGeom>
        </p:spPr>
      </p:pic>
      <p:sp>
        <p:nvSpPr>
          <p:cNvPr id="6" name="object 10">
            <a:extLst>
              <a:ext uri="{FF2B5EF4-FFF2-40B4-BE49-F238E27FC236}">
                <a16:creationId xmlns:a16="http://schemas.microsoft.com/office/drawing/2014/main" id="{F487B29C-BE6F-01A9-43E5-35E72DFCBF18}"/>
              </a:ext>
            </a:extLst>
          </p:cNvPr>
          <p:cNvSpPr/>
          <p:nvPr/>
        </p:nvSpPr>
        <p:spPr>
          <a:xfrm>
            <a:off x="14402870" y="9113953"/>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7" name="object 11">
            <a:extLst>
              <a:ext uri="{FF2B5EF4-FFF2-40B4-BE49-F238E27FC236}">
                <a16:creationId xmlns:a16="http://schemas.microsoft.com/office/drawing/2014/main" id="{516303C8-5166-D3ED-E8B4-A1D809EE82B1}"/>
              </a:ext>
            </a:extLst>
          </p:cNvPr>
          <p:cNvSpPr/>
          <p:nvPr/>
        </p:nvSpPr>
        <p:spPr>
          <a:xfrm>
            <a:off x="14556248" y="9263114"/>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1827840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1"/>
            <a:ext cx="1983739" cy="10287000"/>
            <a:chOff x="0" y="1"/>
            <a:chExt cx="1983739" cy="10287000"/>
          </a:xfrm>
        </p:grpSpPr>
        <p:sp>
          <p:nvSpPr>
            <p:cNvPr id="3" name="object 3"/>
            <p:cNvSpPr/>
            <p:nvPr/>
          </p:nvSpPr>
          <p:spPr>
            <a:xfrm>
              <a:off x="0" y="1"/>
              <a:ext cx="1828800" cy="10287000"/>
            </a:xfrm>
            <a:custGeom>
              <a:avLst/>
              <a:gdLst/>
              <a:ahLst/>
              <a:cxnLst/>
              <a:rect l="l" t="t" r="r" b="b"/>
              <a:pathLst>
                <a:path w="1828800" h="10287000">
                  <a:moveTo>
                    <a:pt x="1828799" y="10286999"/>
                  </a:moveTo>
                  <a:lnTo>
                    <a:pt x="0" y="10286999"/>
                  </a:lnTo>
                  <a:lnTo>
                    <a:pt x="0" y="0"/>
                  </a:lnTo>
                  <a:lnTo>
                    <a:pt x="1828799" y="0"/>
                  </a:lnTo>
                  <a:lnTo>
                    <a:pt x="1828799" y="10286999"/>
                  </a:lnTo>
                  <a:close/>
                </a:path>
              </a:pathLst>
            </a:custGeom>
            <a:solidFill>
              <a:srgbClr val="01A0C6"/>
            </a:solidFill>
          </p:spPr>
          <p:txBody>
            <a:bodyPr wrap="square" lIns="0" tIns="0" rIns="0" bIns="0" rtlCol="0"/>
            <a:lstStyle/>
            <a:p>
              <a:endParaRPr dirty="0"/>
            </a:p>
          </p:txBody>
        </p:sp>
        <p:sp>
          <p:nvSpPr>
            <p:cNvPr id="4" name="object 4"/>
            <p:cNvSpPr/>
            <p:nvPr/>
          </p:nvSpPr>
          <p:spPr>
            <a:xfrm>
              <a:off x="1678459" y="3290173"/>
              <a:ext cx="304800" cy="6997065"/>
            </a:xfrm>
            <a:custGeom>
              <a:avLst/>
              <a:gdLst/>
              <a:ahLst/>
              <a:cxnLst/>
              <a:rect l="l" t="t" r="r" b="b"/>
              <a:pathLst>
                <a:path w="304800" h="6997065">
                  <a:moveTo>
                    <a:pt x="0" y="0"/>
                  </a:moveTo>
                  <a:lnTo>
                    <a:pt x="304799" y="0"/>
                  </a:lnTo>
                  <a:lnTo>
                    <a:pt x="304799" y="6996826"/>
                  </a:lnTo>
                  <a:lnTo>
                    <a:pt x="0" y="6996826"/>
                  </a:lnTo>
                  <a:lnTo>
                    <a:pt x="0" y="0"/>
                  </a:lnTo>
                  <a:close/>
                </a:path>
              </a:pathLst>
            </a:custGeom>
            <a:solidFill>
              <a:srgbClr val="B6DECD"/>
            </a:solidFill>
          </p:spPr>
          <p:txBody>
            <a:bodyPr wrap="square" lIns="0" tIns="0" rIns="0" bIns="0" rtlCol="0"/>
            <a:lstStyle/>
            <a:p>
              <a:endParaRPr/>
            </a:p>
          </p:txBody>
        </p:sp>
      </p:grpSp>
      <p:sp>
        <p:nvSpPr>
          <p:cNvPr id="9" name="object 9"/>
          <p:cNvSpPr/>
          <p:nvPr/>
        </p:nvSpPr>
        <p:spPr>
          <a:xfrm>
            <a:off x="4483088" y="4069307"/>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0" name="object 10"/>
          <p:cNvSpPr/>
          <p:nvPr/>
        </p:nvSpPr>
        <p:spPr>
          <a:xfrm>
            <a:off x="4495800" y="4821782"/>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1" name="object 11"/>
          <p:cNvSpPr/>
          <p:nvPr/>
        </p:nvSpPr>
        <p:spPr>
          <a:xfrm>
            <a:off x="4483087" y="5776794"/>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2" name="object 12"/>
          <p:cNvSpPr/>
          <p:nvPr/>
        </p:nvSpPr>
        <p:spPr>
          <a:xfrm>
            <a:off x="4483086" y="6595271"/>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3" name="object 13"/>
          <p:cNvSpPr txBox="1">
            <a:spLocks noGrp="1"/>
          </p:cNvSpPr>
          <p:nvPr>
            <p:ph type="title"/>
          </p:nvPr>
        </p:nvSpPr>
        <p:spPr>
          <a:xfrm>
            <a:off x="3930110" y="1433117"/>
            <a:ext cx="12910090" cy="997709"/>
          </a:xfrm>
          <a:prstGeom prst="rect">
            <a:avLst/>
          </a:prstGeom>
        </p:spPr>
        <p:txBody>
          <a:bodyPr vert="horz" wrap="square" lIns="0" tIns="12700" rIns="0" bIns="0" rtlCol="0">
            <a:spAutoFit/>
          </a:bodyPr>
          <a:lstStyle/>
          <a:p>
            <a:pPr marL="12700">
              <a:lnSpc>
                <a:spcPct val="100000"/>
              </a:lnSpc>
              <a:spcBef>
                <a:spcPts val="100"/>
              </a:spcBef>
            </a:pPr>
            <a:r>
              <a:rPr lang="en-US" spc="-105" dirty="0"/>
              <a:t>SCHEDULE FOR ENTIRE TRAINING</a:t>
            </a:r>
            <a:endParaRPr spc="-110" dirty="0"/>
          </a:p>
        </p:txBody>
      </p:sp>
      <p:sp>
        <p:nvSpPr>
          <p:cNvPr id="14" name="object 8">
            <a:extLst>
              <a:ext uri="{FF2B5EF4-FFF2-40B4-BE49-F238E27FC236}">
                <a16:creationId xmlns:a16="http://schemas.microsoft.com/office/drawing/2014/main" id="{33C5BACC-F698-0002-DCE6-376F29178CD2}"/>
              </a:ext>
            </a:extLst>
          </p:cNvPr>
          <p:cNvSpPr/>
          <p:nvPr/>
        </p:nvSpPr>
        <p:spPr>
          <a:xfrm>
            <a:off x="4511565" y="8327873"/>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5" name="object 8">
            <a:extLst>
              <a:ext uri="{FF2B5EF4-FFF2-40B4-BE49-F238E27FC236}">
                <a16:creationId xmlns:a16="http://schemas.microsoft.com/office/drawing/2014/main" id="{AC3FAF66-C8AE-116C-5A6A-961D18613A0E}"/>
              </a:ext>
            </a:extLst>
          </p:cNvPr>
          <p:cNvSpPr/>
          <p:nvPr/>
        </p:nvSpPr>
        <p:spPr>
          <a:xfrm>
            <a:off x="4537841" y="923570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6" name="object 8">
            <a:extLst>
              <a:ext uri="{FF2B5EF4-FFF2-40B4-BE49-F238E27FC236}">
                <a16:creationId xmlns:a16="http://schemas.microsoft.com/office/drawing/2014/main" id="{4DB1AE59-118C-8F83-47F0-188D6F7EB2A4}"/>
              </a:ext>
            </a:extLst>
          </p:cNvPr>
          <p:cNvSpPr/>
          <p:nvPr/>
        </p:nvSpPr>
        <p:spPr>
          <a:xfrm>
            <a:off x="4511565" y="7420037"/>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5" name="TextBox 4">
            <a:extLst>
              <a:ext uri="{FF2B5EF4-FFF2-40B4-BE49-F238E27FC236}">
                <a16:creationId xmlns:a16="http://schemas.microsoft.com/office/drawing/2014/main" id="{EF079A6B-54B3-9D9A-92CD-2DB68A32F1F0}"/>
              </a:ext>
            </a:extLst>
          </p:cNvPr>
          <p:cNvSpPr txBox="1"/>
          <p:nvPr/>
        </p:nvSpPr>
        <p:spPr>
          <a:xfrm>
            <a:off x="4480457" y="2430826"/>
            <a:ext cx="12129083" cy="6847580"/>
          </a:xfrm>
          <a:prstGeom prst="rect">
            <a:avLst/>
          </a:prstGeom>
          <a:noFill/>
        </p:spPr>
        <p:txBody>
          <a:bodyPr wrap="square" rtlCol="0">
            <a:spAutoFit/>
          </a:bodyPr>
          <a:lstStyle/>
          <a:p>
            <a:pPr algn="ct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There are 6 days of training and an additional 10 hours of consultation.</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W1 Th: Review of entire model Phase 1 </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W1 F: Phase 2</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W2 Th: Phases 3 and 4</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W2 F: Phases 5,6,7,8</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Consultation dates</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W3: Future Template</a:t>
            </a:r>
          </a:p>
          <a:p>
            <a:pPr>
              <a:lnSpc>
                <a:spcPct val="200000"/>
              </a:lnSpc>
            </a:pPr>
            <a:r>
              <a:rPr lang="en-US" sz="2800" dirty="0">
                <a:latin typeface="Lato Medium" panose="020F0502020204030203" pitchFamily="34" charset="0"/>
                <a:ea typeface="Lato Medium" panose="020F0502020204030203" pitchFamily="34" charset="0"/>
                <a:cs typeface="Lato Medium" panose="020F0502020204030203" pitchFamily="34" charset="0"/>
              </a:rPr>
              <a:t>W3: Advanced Procedures</a:t>
            </a:r>
          </a:p>
        </p:txBody>
      </p:sp>
      <p:sp>
        <p:nvSpPr>
          <p:cNvPr id="6" name="object 6">
            <a:extLst>
              <a:ext uri="{FF2B5EF4-FFF2-40B4-BE49-F238E27FC236}">
                <a16:creationId xmlns:a16="http://schemas.microsoft.com/office/drawing/2014/main" id="{32278532-CFD7-50B0-A8F0-8AE402ED1C3A}"/>
              </a:ext>
            </a:extLst>
          </p:cNvPr>
          <p:cNvSpPr/>
          <p:nvPr/>
        </p:nvSpPr>
        <p:spPr>
          <a:xfrm>
            <a:off x="14951486" y="9278406"/>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A8461C6B-FBB7-5AE7-12D8-06BE9BBC2394}"/>
              </a:ext>
            </a:extLst>
          </p:cNvPr>
          <p:cNvPicPr/>
          <p:nvPr/>
        </p:nvPicPr>
        <p:blipFill>
          <a:blip r:embed="rId2" cstate="print"/>
          <a:stretch>
            <a:fillRect/>
          </a:stretch>
        </p:blipFill>
        <p:spPr>
          <a:xfrm>
            <a:off x="16225230" y="9276467"/>
            <a:ext cx="1795239" cy="349962"/>
          </a:xfrm>
          <a:prstGeom prst="rect">
            <a:avLst/>
          </a:prstGeom>
        </p:spPr>
      </p:pic>
      <p:sp>
        <p:nvSpPr>
          <p:cNvPr id="8" name="object 10">
            <a:extLst>
              <a:ext uri="{FF2B5EF4-FFF2-40B4-BE49-F238E27FC236}">
                <a16:creationId xmlns:a16="http://schemas.microsoft.com/office/drawing/2014/main" id="{CE2905B3-EB7F-E170-2DAD-F318EAE15866}"/>
              </a:ext>
            </a:extLst>
          </p:cNvPr>
          <p:cNvSpPr/>
          <p:nvPr/>
        </p:nvSpPr>
        <p:spPr>
          <a:xfrm>
            <a:off x="14473700" y="8983449"/>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7" name="object 11">
            <a:extLst>
              <a:ext uri="{FF2B5EF4-FFF2-40B4-BE49-F238E27FC236}">
                <a16:creationId xmlns:a16="http://schemas.microsoft.com/office/drawing/2014/main" id="{0FAA26A7-BBC0-EB7E-19E2-1DB981B99B4B}"/>
              </a:ext>
            </a:extLst>
          </p:cNvPr>
          <p:cNvSpPr/>
          <p:nvPr/>
        </p:nvSpPr>
        <p:spPr>
          <a:xfrm>
            <a:off x="14627078" y="9132610"/>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924860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51" name="Group 50">
            <a:extLst>
              <a:ext uri="{FF2B5EF4-FFF2-40B4-BE49-F238E27FC236}">
                <a16:creationId xmlns:a16="http://schemas.microsoft.com/office/drawing/2014/main" id="{6B37DDB1-8266-1137-980A-F556F8309E29}"/>
              </a:ext>
            </a:extLst>
          </p:cNvPr>
          <p:cNvGrpSpPr/>
          <p:nvPr/>
        </p:nvGrpSpPr>
        <p:grpSpPr>
          <a:xfrm>
            <a:off x="15488873" y="0"/>
            <a:ext cx="2799115" cy="10287000"/>
            <a:chOff x="15488873" y="0"/>
            <a:chExt cx="2799115" cy="10287000"/>
          </a:xfrm>
        </p:grpSpPr>
        <p:sp>
          <p:nvSpPr>
            <p:cNvPr id="12" name="object 3">
              <a:extLst>
                <a:ext uri="{FF2B5EF4-FFF2-40B4-BE49-F238E27FC236}">
                  <a16:creationId xmlns:a16="http://schemas.microsoft.com/office/drawing/2014/main" id="{3D5AA54F-3853-A6F8-D7A3-AAC9127110A7}"/>
                </a:ext>
              </a:extLst>
            </p:cNvPr>
            <p:cNvSpPr/>
            <p:nvPr/>
          </p:nvSpPr>
          <p:spPr>
            <a:xfrm>
              <a:off x="15488873" y="0"/>
              <a:ext cx="301625" cy="10287000"/>
            </a:xfrm>
            <a:custGeom>
              <a:avLst/>
              <a:gdLst/>
              <a:ahLst/>
              <a:cxnLst/>
              <a:rect l="l" t="t" r="r" b="b"/>
              <a:pathLst>
                <a:path w="301625" h="10287000">
                  <a:moveTo>
                    <a:pt x="0" y="10286999"/>
                  </a:moveTo>
                  <a:lnTo>
                    <a:pt x="301024" y="10286999"/>
                  </a:lnTo>
                  <a:lnTo>
                    <a:pt x="301024" y="0"/>
                  </a:lnTo>
                  <a:lnTo>
                    <a:pt x="0" y="0"/>
                  </a:lnTo>
                  <a:lnTo>
                    <a:pt x="0" y="10286999"/>
                  </a:lnTo>
                  <a:close/>
                </a:path>
              </a:pathLst>
            </a:custGeom>
            <a:solidFill>
              <a:srgbClr val="B6DECD"/>
            </a:solidFill>
          </p:spPr>
          <p:txBody>
            <a:bodyPr wrap="square" lIns="0" tIns="0" rIns="0" bIns="0" rtlCol="0"/>
            <a:lstStyle/>
            <a:p>
              <a:endParaRPr/>
            </a:p>
          </p:txBody>
        </p:sp>
        <p:sp>
          <p:nvSpPr>
            <p:cNvPr id="13" name="object 4">
              <a:extLst>
                <a:ext uri="{FF2B5EF4-FFF2-40B4-BE49-F238E27FC236}">
                  <a16:creationId xmlns:a16="http://schemas.microsoft.com/office/drawing/2014/main" id="{19B1578D-F1E1-E879-36AD-477158A08E4F}"/>
                </a:ext>
              </a:extLst>
            </p:cNvPr>
            <p:cNvSpPr/>
            <p:nvPr/>
          </p:nvSpPr>
          <p:spPr>
            <a:xfrm>
              <a:off x="15789898" y="0"/>
              <a:ext cx="2498090" cy="10284460"/>
            </a:xfrm>
            <a:custGeom>
              <a:avLst/>
              <a:gdLst/>
              <a:ahLst/>
              <a:cxnLst/>
              <a:rect l="l" t="t" r="r" b="b"/>
              <a:pathLst>
                <a:path w="2498090" h="10284460">
                  <a:moveTo>
                    <a:pt x="2498050" y="10284156"/>
                  </a:moveTo>
                  <a:lnTo>
                    <a:pt x="0" y="10284156"/>
                  </a:lnTo>
                  <a:lnTo>
                    <a:pt x="0" y="0"/>
                  </a:lnTo>
                  <a:lnTo>
                    <a:pt x="2498050" y="0"/>
                  </a:lnTo>
                  <a:lnTo>
                    <a:pt x="2498050" y="10284156"/>
                  </a:lnTo>
                  <a:close/>
                </a:path>
              </a:pathLst>
            </a:custGeom>
            <a:solidFill>
              <a:srgbClr val="01A0C6"/>
            </a:solidFill>
          </p:spPr>
          <p:txBody>
            <a:bodyPr wrap="square" lIns="0" tIns="0" rIns="0" bIns="0" rtlCol="0"/>
            <a:lstStyle/>
            <a:p>
              <a:endParaRPr/>
            </a:p>
          </p:txBody>
        </p:sp>
      </p:grpSp>
      <p:grpSp>
        <p:nvGrpSpPr>
          <p:cNvPr id="53" name="Group 52">
            <a:extLst>
              <a:ext uri="{FF2B5EF4-FFF2-40B4-BE49-F238E27FC236}">
                <a16:creationId xmlns:a16="http://schemas.microsoft.com/office/drawing/2014/main" id="{8DCAB959-7679-FD5C-04D2-93455CF9CACB}"/>
              </a:ext>
            </a:extLst>
          </p:cNvPr>
          <p:cNvGrpSpPr/>
          <p:nvPr/>
        </p:nvGrpSpPr>
        <p:grpSpPr>
          <a:xfrm>
            <a:off x="3540114" y="4765179"/>
            <a:ext cx="6096001" cy="2860695"/>
            <a:chOff x="1523999" y="4765179"/>
            <a:chExt cx="7261871" cy="2860695"/>
          </a:xfrm>
        </p:grpSpPr>
        <p:sp>
          <p:nvSpPr>
            <p:cNvPr id="16" name="object 8">
              <a:extLst>
                <a:ext uri="{FF2B5EF4-FFF2-40B4-BE49-F238E27FC236}">
                  <a16:creationId xmlns:a16="http://schemas.microsoft.com/office/drawing/2014/main" id="{39ED676E-C739-CFE9-2B18-B4B67196923A}"/>
                </a:ext>
              </a:extLst>
            </p:cNvPr>
            <p:cNvSpPr/>
            <p:nvPr/>
          </p:nvSpPr>
          <p:spPr>
            <a:xfrm>
              <a:off x="1536711" y="476517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7" name="object 9">
              <a:extLst>
                <a:ext uri="{FF2B5EF4-FFF2-40B4-BE49-F238E27FC236}">
                  <a16:creationId xmlns:a16="http://schemas.microsoft.com/office/drawing/2014/main" id="{47D0620E-F245-9DE4-6B92-1F96599B551A}"/>
                </a:ext>
              </a:extLst>
            </p:cNvPr>
            <p:cNvSpPr/>
            <p:nvPr/>
          </p:nvSpPr>
          <p:spPr>
            <a:xfrm>
              <a:off x="1523999" y="553381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8" name="object 10">
              <a:extLst>
                <a:ext uri="{FF2B5EF4-FFF2-40B4-BE49-F238E27FC236}">
                  <a16:creationId xmlns:a16="http://schemas.microsoft.com/office/drawing/2014/main" id="{9EE22EDD-8F5A-B87F-02FB-0A47436F504A}"/>
                </a:ext>
              </a:extLst>
            </p:cNvPr>
            <p:cNvSpPr/>
            <p:nvPr/>
          </p:nvSpPr>
          <p:spPr>
            <a:xfrm>
              <a:off x="1536711" y="6247884"/>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19" name="object 11">
              <a:extLst>
                <a:ext uri="{FF2B5EF4-FFF2-40B4-BE49-F238E27FC236}">
                  <a16:creationId xmlns:a16="http://schemas.microsoft.com/office/drawing/2014/main" id="{CDE4DE2F-75D4-6B75-6B8F-4541BC53B24A}"/>
                </a:ext>
              </a:extLst>
            </p:cNvPr>
            <p:cNvSpPr/>
            <p:nvPr/>
          </p:nvSpPr>
          <p:spPr>
            <a:xfrm>
              <a:off x="1524000" y="6965454"/>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sp>
          <p:nvSpPr>
            <p:cNvPr id="20" name="object 12">
              <a:extLst>
                <a:ext uri="{FF2B5EF4-FFF2-40B4-BE49-F238E27FC236}">
                  <a16:creationId xmlns:a16="http://schemas.microsoft.com/office/drawing/2014/main" id="{2BB9F005-8ADF-F5DE-414E-FC71ED99D3C2}"/>
                </a:ext>
              </a:extLst>
            </p:cNvPr>
            <p:cNvSpPr/>
            <p:nvPr/>
          </p:nvSpPr>
          <p:spPr>
            <a:xfrm>
              <a:off x="1536711" y="7616349"/>
              <a:ext cx="7249159" cy="9525"/>
            </a:xfrm>
            <a:custGeom>
              <a:avLst/>
              <a:gdLst/>
              <a:ahLst/>
              <a:cxnLst/>
              <a:rect l="l" t="t" r="r" b="b"/>
              <a:pathLst>
                <a:path w="7249159" h="9525">
                  <a:moveTo>
                    <a:pt x="0" y="9527"/>
                  </a:moveTo>
                  <a:lnTo>
                    <a:pt x="7248535" y="0"/>
                  </a:lnTo>
                </a:path>
              </a:pathLst>
            </a:custGeom>
            <a:ln w="9524">
              <a:solidFill>
                <a:srgbClr val="B6DECD"/>
              </a:solidFill>
            </a:ln>
          </p:spPr>
          <p:txBody>
            <a:bodyPr wrap="square" lIns="0" tIns="0" rIns="0" bIns="0" rtlCol="0"/>
            <a:lstStyle/>
            <a:p>
              <a:endParaRPr/>
            </a:p>
          </p:txBody>
        </p:sp>
      </p:grpSp>
      <p:sp>
        <p:nvSpPr>
          <p:cNvPr id="21" name="object 2">
            <a:extLst>
              <a:ext uri="{FF2B5EF4-FFF2-40B4-BE49-F238E27FC236}">
                <a16:creationId xmlns:a16="http://schemas.microsoft.com/office/drawing/2014/main" id="{4E7782D2-974D-19FD-A0B7-2C380AD76291}"/>
              </a:ext>
            </a:extLst>
          </p:cNvPr>
          <p:cNvSpPr txBox="1">
            <a:spLocks noGrp="1"/>
          </p:cNvSpPr>
          <p:nvPr>
            <p:ph type="title"/>
          </p:nvPr>
        </p:nvSpPr>
        <p:spPr>
          <a:xfrm>
            <a:off x="3094689" y="1988872"/>
            <a:ext cx="7739380" cy="1000760"/>
          </a:xfrm>
          <a:prstGeom prst="rect">
            <a:avLst/>
          </a:prstGeom>
        </p:spPr>
        <p:txBody>
          <a:bodyPr vert="horz" wrap="square" lIns="0" tIns="12700" rIns="0" bIns="0" rtlCol="0">
            <a:spAutoFit/>
          </a:bodyPr>
          <a:lstStyle/>
          <a:p>
            <a:pPr marL="12700">
              <a:lnSpc>
                <a:spcPct val="100000"/>
              </a:lnSpc>
              <a:spcBef>
                <a:spcPts val="100"/>
              </a:spcBef>
            </a:pPr>
            <a:r>
              <a:rPr lang="en-US" spc="-105" dirty="0"/>
              <a:t>CONTACT US</a:t>
            </a:r>
          </a:p>
        </p:txBody>
      </p:sp>
      <p:sp>
        <p:nvSpPr>
          <p:cNvPr id="22" name="object 5">
            <a:extLst>
              <a:ext uri="{FF2B5EF4-FFF2-40B4-BE49-F238E27FC236}">
                <a16:creationId xmlns:a16="http://schemas.microsoft.com/office/drawing/2014/main" id="{4E6858E7-6385-0742-6502-BAA7839B2885}"/>
              </a:ext>
            </a:extLst>
          </p:cNvPr>
          <p:cNvSpPr txBox="1"/>
          <p:nvPr/>
        </p:nvSpPr>
        <p:spPr>
          <a:xfrm>
            <a:off x="4513617" y="4945756"/>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training@ccfam.com</a:t>
            </a:r>
            <a:endParaRPr lang="en-US" sz="2400" spc="-10" dirty="0">
              <a:solidFill>
                <a:srgbClr val="404041"/>
              </a:solidFill>
              <a:latin typeface="Lato"/>
              <a:cs typeface="Lato"/>
            </a:endParaRPr>
          </a:p>
        </p:txBody>
      </p:sp>
      <p:pic>
        <p:nvPicPr>
          <p:cNvPr id="37" name="Graphic 36" descr="Envelope outline">
            <a:extLst>
              <a:ext uri="{FF2B5EF4-FFF2-40B4-BE49-F238E27FC236}">
                <a16:creationId xmlns:a16="http://schemas.microsoft.com/office/drawing/2014/main" id="{AB138C23-06CF-B8A8-F8B9-EA1B641378E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38533" y="4841763"/>
            <a:ext cx="594882" cy="594882"/>
          </a:xfrm>
          <a:prstGeom prst="rect">
            <a:avLst/>
          </a:prstGeom>
        </p:spPr>
      </p:pic>
      <p:sp>
        <p:nvSpPr>
          <p:cNvPr id="38" name="object 5">
            <a:extLst>
              <a:ext uri="{FF2B5EF4-FFF2-40B4-BE49-F238E27FC236}">
                <a16:creationId xmlns:a16="http://schemas.microsoft.com/office/drawing/2014/main" id="{3BB77BF8-1077-11F1-253D-C5897BC285DF}"/>
              </a:ext>
            </a:extLst>
          </p:cNvPr>
          <p:cNvSpPr txBox="1"/>
          <p:nvPr/>
        </p:nvSpPr>
        <p:spPr>
          <a:xfrm>
            <a:off x="4513617" y="5718777"/>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(817) 232-9400</a:t>
            </a:r>
            <a:endParaRPr lang="en-US" sz="2400" spc="-10" dirty="0">
              <a:solidFill>
                <a:srgbClr val="404041"/>
              </a:solidFill>
              <a:latin typeface="Lato"/>
              <a:cs typeface="Lato"/>
            </a:endParaRPr>
          </a:p>
        </p:txBody>
      </p:sp>
      <p:pic>
        <p:nvPicPr>
          <p:cNvPr id="40" name="Graphic 39" descr="Telephone outline">
            <a:extLst>
              <a:ext uri="{FF2B5EF4-FFF2-40B4-BE49-F238E27FC236}">
                <a16:creationId xmlns:a16="http://schemas.microsoft.com/office/drawing/2014/main" id="{B25D3CCC-84E6-0A38-0E8E-CEE27ABCD79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33078" y="5610695"/>
            <a:ext cx="600337" cy="600337"/>
          </a:xfrm>
          <a:prstGeom prst="rect">
            <a:avLst/>
          </a:prstGeom>
        </p:spPr>
      </p:pic>
      <p:sp>
        <p:nvSpPr>
          <p:cNvPr id="41" name="object 5">
            <a:extLst>
              <a:ext uri="{FF2B5EF4-FFF2-40B4-BE49-F238E27FC236}">
                <a16:creationId xmlns:a16="http://schemas.microsoft.com/office/drawing/2014/main" id="{C11EDD39-0064-7D26-83FB-8669165CBE15}"/>
              </a:ext>
            </a:extLst>
          </p:cNvPr>
          <p:cNvSpPr txBox="1"/>
          <p:nvPr/>
        </p:nvSpPr>
        <p:spPr>
          <a:xfrm>
            <a:off x="4513617" y="6448596"/>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(817) 232-9403</a:t>
            </a:r>
            <a:endParaRPr lang="en-US" sz="2400" spc="-10" dirty="0">
              <a:solidFill>
                <a:srgbClr val="404041"/>
              </a:solidFill>
              <a:latin typeface="Lato"/>
              <a:cs typeface="Lato"/>
            </a:endParaRPr>
          </a:p>
        </p:txBody>
      </p:sp>
      <p:pic>
        <p:nvPicPr>
          <p:cNvPr id="43" name="Graphic 42" descr="Printer outline">
            <a:extLst>
              <a:ext uri="{FF2B5EF4-FFF2-40B4-BE49-F238E27FC236}">
                <a16:creationId xmlns:a16="http://schemas.microsoft.com/office/drawing/2014/main" id="{80075292-F2BE-739E-85D4-020317A91F1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533078" y="6313422"/>
            <a:ext cx="594882" cy="594882"/>
          </a:xfrm>
          <a:prstGeom prst="rect">
            <a:avLst/>
          </a:prstGeom>
        </p:spPr>
      </p:pic>
      <p:sp>
        <p:nvSpPr>
          <p:cNvPr id="44" name="object 5">
            <a:extLst>
              <a:ext uri="{FF2B5EF4-FFF2-40B4-BE49-F238E27FC236}">
                <a16:creationId xmlns:a16="http://schemas.microsoft.com/office/drawing/2014/main" id="{07D8D371-EA29-7872-AA1D-BEC9C82CB205}"/>
              </a:ext>
            </a:extLst>
          </p:cNvPr>
          <p:cNvSpPr txBox="1"/>
          <p:nvPr/>
        </p:nvSpPr>
        <p:spPr>
          <a:xfrm>
            <a:off x="4517891" y="3899366"/>
            <a:ext cx="7293109" cy="751488"/>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4500 Mercantile Plaza Dr, Ste. 307</a:t>
            </a:r>
            <a:br>
              <a:rPr lang="en-US" sz="2400" b="0" i="0" dirty="0">
                <a:solidFill>
                  <a:srgbClr val="404041"/>
                </a:solidFill>
                <a:effectLst/>
                <a:latin typeface="Lato" panose="020F0502020204030203" pitchFamily="34" charset="0"/>
              </a:rPr>
            </a:br>
            <a:r>
              <a:rPr lang="en-US" sz="2400" b="0" i="0" dirty="0">
                <a:solidFill>
                  <a:srgbClr val="404041"/>
                </a:solidFill>
                <a:effectLst/>
                <a:latin typeface="Lato" panose="020F0502020204030203" pitchFamily="34" charset="0"/>
              </a:rPr>
              <a:t>Fort Worth TX 76137</a:t>
            </a:r>
            <a:endParaRPr lang="en-US" sz="2400" spc="-10" dirty="0">
              <a:solidFill>
                <a:srgbClr val="404041"/>
              </a:solidFill>
              <a:latin typeface="Lato"/>
              <a:cs typeface="Lato"/>
            </a:endParaRPr>
          </a:p>
        </p:txBody>
      </p:sp>
      <p:pic>
        <p:nvPicPr>
          <p:cNvPr id="47" name="Graphic 46" descr="Marker outline">
            <a:extLst>
              <a:ext uri="{FF2B5EF4-FFF2-40B4-BE49-F238E27FC236}">
                <a16:creationId xmlns:a16="http://schemas.microsoft.com/office/drawing/2014/main" id="{4B36699D-BCE9-1D36-C443-0027A4D2BE8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522106" y="3991159"/>
            <a:ext cx="594319" cy="594319"/>
          </a:xfrm>
          <a:prstGeom prst="rect">
            <a:avLst/>
          </a:prstGeom>
        </p:spPr>
      </p:pic>
      <p:sp>
        <p:nvSpPr>
          <p:cNvPr id="48" name="object 5">
            <a:extLst>
              <a:ext uri="{FF2B5EF4-FFF2-40B4-BE49-F238E27FC236}">
                <a16:creationId xmlns:a16="http://schemas.microsoft.com/office/drawing/2014/main" id="{5F4D522C-A3E7-F89C-0A49-D623D5AEA05E}"/>
              </a:ext>
            </a:extLst>
          </p:cNvPr>
          <p:cNvSpPr txBox="1"/>
          <p:nvPr/>
        </p:nvSpPr>
        <p:spPr>
          <a:xfrm>
            <a:off x="4513617" y="7090586"/>
            <a:ext cx="6607030" cy="382156"/>
          </a:xfrm>
          <a:prstGeom prst="rect">
            <a:avLst/>
          </a:prstGeom>
        </p:spPr>
        <p:txBody>
          <a:bodyPr vert="horz" wrap="square" lIns="0" tIns="12700" rIns="0" bIns="0" rtlCol="0">
            <a:spAutoFit/>
          </a:bodyPr>
          <a:lstStyle/>
          <a:p>
            <a:pPr marR="5080"/>
            <a:r>
              <a:rPr lang="en-US" sz="2400" b="0" i="0" dirty="0">
                <a:solidFill>
                  <a:srgbClr val="404041"/>
                </a:solidFill>
                <a:effectLst/>
                <a:latin typeface="Lato" panose="020F0502020204030203" pitchFamily="34" charset="0"/>
              </a:rPr>
              <a:t>training.ccfam.com</a:t>
            </a:r>
            <a:endParaRPr lang="en-US" sz="2400" spc="-10" dirty="0">
              <a:solidFill>
                <a:srgbClr val="404041"/>
              </a:solidFill>
              <a:latin typeface="Lato"/>
              <a:cs typeface="Lato"/>
            </a:endParaRPr>
          </a:p>
        </p:txBody>
      </p:sp>
      <p:pic>
        <p:nvPicPr>
          <p:cNvPr id="50" name="Graphic 49" descr="Internet outline">
            <a:extLst>
              <a:ext uri="{FF2B5EF4-FFF2-40B4-BE49-F238E27FC236}">
                <a16:creationId xmlns:a16="http://schemas.microsoft.com/office/drawing/2014/main" id="{1A5FC42B-DD1E-16BF-FA5B-8244110CA22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547412" y="6984504"/>
            <a:ext cx="594319" cy="594319"/>
          </a:xfrm>
          <a:prstGeom prst="rect">
            <a:avLst/>
          </a:prstGeom>
        </p:spPr>
      </p:pic>
      <p:sp>
        <p:nvSpPr>
          <p:cNvPr id="2" name="object 6">
            <a:extLst>
              <a:ext uri="{FF2B5EF4-FFF2-40B4-BE49-F238E27FC236}">
                <a16:creationId xmlns:a16="http://schemas.microsoft.com/office/drawing/2014/main" id="{3F4CE4BE-31AD-C62F-793C-F510D0CCDC87}"/>
              </a:ext>
            </a:extLst>
          </p:cNvPr>
          <p:cNvSpPr/>
          <p:nvPr/>
        </p:nvSpPr>
        <p:spPr>
          <a:xfrm>
            <a:off x="783656" y="9412639"/>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3" name="object 7">
            <a:extLst>
              <a:ext uri="{FF2B5EF4-FFF2-40B4-BE49-F238E27FC236}">
                <a16:creationId xmlns:a16="http://schemas.microsoft.com/office/drawing/2014/main" id="{C267A995-901B-FEF4-2F25-3B84B49FAE55}"/>
              </a:ext>
            </a:extLst>
          </p:cNvPr>
          <p:cNvPicPr/>
          <p:nvPr/>
        </p:nvPicPr>
        <p:blipFill>
          <a:blip r:embed="rId12" cstate="print"/>
          <a:stretch>
            <a:fillRect/>
          </a:stretch>
        </p:blipFill>
        <p:spPr>
          <a:xfrm>
            <a:off x="2057400" y="9410700"/>
            <a:ext cx="1795239" cy="349962"/>
          </a:xfrm>
          <a:prstGeom prst="rect">
            <a:avLst/>
          </a:prstGeom>
        </p:spPr>
      </p:pic>
      <p:sp>
        <p:nvSpPr>
          <p:cNvPr id="4" name="object 10">
            <a:extLst>
              <a:ext uri="{FF2B5EF4-FFF2-40B4-BE49-F238E27FC236}">
                <a16:creationId xmlns:a16="http://schemas.microsoft.com/office/drawing/2014/main" id="{31E9190B-3DBD-E8EF-9672-7A4554EFD3F1}"/>
              </a:ext>
            </a:extLst>
          </p:cNvPr>
          <p:cNvSpPr/>
          <p:nvPr/>
        </p:nvSpPr>
        <p:spPr>
          <a:xfrm>
            <a:off x="305870" y="9117682"/>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5" name="object 11">
            <a:extLst>
              <a:ext uri="{FF2B5EF4-FFF2-40B4-BE49-F238E27FC236}">
                <a16:creationId xmlns:a16="http://schemas.microsoft.com/office/drawing/2014/main" id="{AC5CD87D-A089-02C6-4EA5-29218388C097}"/>
              </a:ext>
            </a:extLst>
          </p:cNvPr>
          <p:cNvSpPr/>
          <p:nvPr/>
        </p:nvSpPr>
        <p:spPr>
          <a:xfrm>
            <a:off x="459248" y="9266843"/>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274141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883621" y="0"/>
            <a:ext cx="14404377" cy="10286999"/>
          </a:xfrm>
          <a:prstGeom prst="rect">
            <a:avLst/>
          </a:prstGeom>
        </p:spPr>
      </p:pic>
      <p:sp>
        <p:nvSpPr>
          <p:cNvPr id="6" name="object 6"/>
          <p:cNvSpPr/>
          <p:nvPr/>
        </p:nvSpPr>
        <p:spPr>
          <a:xfrm>
            <a:off x="3578821" y="4004944"/>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B6DECD"/>
          </a:solidFill>
        </p:spPr>
        <p:txBody>
          <a:bodyPr wrap="square" lIns="0" tIns="0" rIns="0" bIns="0" rtlCol="0"/>
          <a:lstStyle/>
          <a:p>
            <a:endParaRPr/>
          </a:p>
        </p:txBody>
      </p:sp>
      <p:sp>
        <p:nvSpPr>
          <p:cNvPr id="3" name="object 3"/>
          <p:cNvSpPr txBox="1">
            <a:spLocks noGrp="1"/>
          </p:cNvSpPr>
          <p:nvPr>
            <p:ph type="title"/>
          </p:nvPr>
        </p:nvSpPr>
        <p:spPr>
          <a:xfrm>
            <a:off x="5334000" y="3521950"/>
            <a:ext cx="12649200" cy="966931"/>
          </a:xfrm>
          <a:prstGeom prst="rect">
            <a:avLst/>
          </a:prstGeom>
        </p:spPr>
        <p:txBody>
          <a:bodyPr vert="horz" wrap="square" lIns="0" tIns="12700" rIns="0" bIns="0" rtlCol="0">
            <a:spAutoFit/>
          </a:bodyPr>
          <a:lstStyle/>
          <a:p>
            <a:pPr marL="12700">
              <a:lnSpc>
                <a:spcPct val="100000"/>
              </a:lnSpc>
              <a:spcBef>
                <a:spcPts val="100"/>
              </a:spcBef>
            </a:pPr>
            <a:r>
              <a:rPr lang="en-US" sz="6200" dirty="0">
                <a:solidFill>
                  <a:srgbClr val="FFFFFF"/>
                </a:solidFill>
              </a:rPr>
              <a:t>How do you feel about Phases 1-4?</a:t>
            </a:r>
            <a:endParaRPr sz="6200" spc="-10" dirty="0">
              <a:solidFill>
                <a:srgbClr val="FFFFFF"/>
              </a:solidFill>
            </a:endParaRPr>
          </a:p>
        </p:txBody>
      </p:sp>
      <p:sp>
        <p:nvSpPr>
          <p:cNvPr id="9" name="object 6">
            <a:extLst>
              <a:ext uri="{FF2B5EF4-FFF2-40B4-BE49-F238E27FC236}">
                <a16:creationId xmlns:a16="http://schemas.microsoft.com/office/drawing/2014/main" id="{C368D35E-E01A-9C4A-7F16-80F2FE13D4D1}"/>
              </a:ext>
            </a:extLst>
          </p:cNvPr>
          <p:cNvSpPr/>
          <p:nvPr/>
        </p:nvSpPr>
        <p:spPr>
          <a:xfrm>
            <a:off x="685800" y="571500"/>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10" name="object 7">
            <a:extLst>
              <a:ext uri="{FF2B5EF4-FFF2-40B4-BE49-F238E27FC236}">
                <a16:creationId xmlns:a16="http://schemas.microsoft.com/office/drawing/2014/main" id="{B2653872-1D74-8FB4-58CC-E55CE9066213}"/>
              </a:ext>
            </a:extLst>
          </p:cNvPr>
          <p:cNvPicPr/>
          <p:nvPr/>
        </p:nvPicPr>
        <p:blipFill>
          <a:blip r:embed="rId3" cstate="print"/>
          <a:stretch>
            <a:fillRect/>
          </a:stretch>
        </p:blipFill>
        <p:spPr>
          <a:xfrm>
            <a:off x="1959544" y="569561"/>
            <a:ext cx="1795239" cy="349962"/>
          </a:xfrm>
          <a:prstGeom prst="rect">
            <a:avLst/>
          </a:prstGeom>
        </p:spPr>
      </p:pic>
      <p:sp>
        <p:nvSpPr>
          <p:cNvPr id="11" name="object 10">
            <a:extLst>
              <a:ext uri="{FF2B5EF4-FFF2-40B4-BE49-F238E27FC236}">
                <a16:creationId xmlns:a16="http://schemas.microsoft.com/office/drawing/2014/main" id="{6862D68F-794C-BD7C-8673-0A0AF85F5DED}"/>
              </a:ext>
            </a:extLst>
          </p:cNvPr>
          <p:cNvSpPr/>
          <p:nvPr/>
        </p:nvSpPr>
        <p:spPr>
          <a:xfrm>
            <a:off x="208014" y="276543"/>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2" name="object 11">
            <a:extLst>
              <a:ext uri="{FF2B5EF4-FFF2-40B4-BE49-F238E27FC236}">
                <a16:creationId xmlns:a16="http://schemas.microsoft.com/office/drawing/2014/main" id="{DD8074C8-52F0-B6D1-71AC-7DDD12A0C083}"/>
              </a:ext>
            </a:extLst>
          </p:cNvPr>
          <p:cNvSpPr/>
          <p:nvPr/>
        </p:nvSpPr>
        <p:spPr>
          <a:xfrm>
            <a:off x="361392" y="425704"/>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425928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z="6200" spc="-105" dirty="0">
                <a:solidFill>
                  <a:schemeClr val="bg1"/>
                </a:solidFill>
              </a:rPr>
              <a:t>What is EMDR?</a:t>
            </a:r>
            <a:endParaRPr sz="6200" spc="-95" dirty="0">
              <a:solidFill>
                <a:schemeClr val="bg1"/>
              </a:solidFill>
            </a:endParaRPr>
          </a:p>
        </p:txBody>
      </p:sp>
      <p:sp>
        <p:nvSpPr>
          <p:cNvPr id="4" name="object 4"/>
          <p:cNvSpPr/>
          <p:nvPr/>
        </p:nvSpPr>
        <p:spPr>
          <a:xfrm>
            <a:off x="4067542" y="3821815"/>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457200" lvl="0" indent="-457200" algn="l" rtl="0">
              <a:lnSpc>
                <a:spcPct val="150000"/>
              </a:lnSpc>
              <a:spcBef>
                <a:spcPts val="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Eye Movement Desensitization Reprocessing </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457200" lvl="0" indent="-457200" algn="l" rtl="0">
              <a:lnSpc>
                <a:spcPct val="150000"/>
              </a:lnSpc>
              <a:spcBef>
                <a:spcPts val="200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Three-Pronged Approach </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2286000" lvl="2" indent="-457200" algn="l" rtl="0">
              <a:lnSpc>
                <a:spcPct val="150000"/>
              </a:lnSpc>
              <a:spcBef>
                <a:spcPts val="1000"/>
              </a:spcBef>
              <a:spcAft>
                <a:spcPts val="0"/>
              </a:spcAft>
              <a:buClr>
                <a:srgbClr val="A8D08C"/>
              </a:buClr>
              <a:buSzPct val="100000"/>
              <a:buFont typeface="Wingdings" pitchFamily="2" charset="2"/>
              <a:buChar char="Ø"/>
            </a:pPr>
            <a:r>
              <a:rPr lang="en-US" sz="2800" dirty="0">
                <a:solidFill>
                  <a:schemeClr val="tx1"/>
                </a:solidFill>
                <a:latin typeface="Lato" panose="020F0502020204030203" pitchFamily="34" charset="0"/>
                <a:ea typeface="Lato" panose="020F0502020204030203" pitchFamily="34" charset="0"/>
                <a:cs typeface="Lato" panose="020F0502020204030203" pitchFamily="34" charset="0"/>
              </a:rPr>
              <a:t>Past</a:t>
            </a:r>
            <a:endParaRPr sz="2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2286000" lvl="2" indent="-457200" algn="l" rtl="0">
              <a:lnSpc>
                <a:spcPct val="150000"/>
              </a:lnSpc>
              <a:spcBef>
                <a:spcPts val="1000"/>
              </a:spcBef>
              <a:spcAft>
                <a:spcPts val="0"/>
              </a:spcAft>
              <a:buClr>
                <a:srgbClr val="A8D08C"/>
              </a:buClr>
              <a:buSzPct val="100000"/>
              <a:buFont typeface="Wingdings" pitchFamily="2" charset="2"/>
              <a:buChar char="Ø"/>
            </a:pPr>
            <a:r>
              <a:rPr lang="en-US" sz="2800" dirty="0">
                <a:solidFill>
                  <a:schemeClr val="tx1"/>
                </a:solidFill>
                <a:latin typeface="Lato" panose="020F0502020204030203" pitchFamily="34" charset="0"/>
                <a:ea typeface="Lato" panose="020F0502020204030203" pitchFamily="34" charset="0"/>
                <a:cs typeface="Lato" panose="020F0502020204030203" pitchFamily="34" charset="0"/>
              </a:rPr>
              <a:t>Present triggers</a:t>
            </a:r>
            <a:endParaRPr sz="2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2286000" lvl="2" indent="-457200" algn="l" rtl="0">
              <a:lnSpc>
                <a:spcPct val="150000"/>
              </a:lnSpc>
              <a:spcBef>
                <a:spcPts val="1000"/>
              </a:spcBef>
              <a:spcAft>
                <a:spcPts val="0"/>
              </a:spcAft>
              <a:buClr>
                <a:srgbClr val="A8D08C"/>
              </a:buClr>
              <a:buSzPct val="100000"/>
              <a:buFont typeface="Wingdings" pitchFamily="2" charset="2"/>
              <a:buChar char="Ø"/>
            </a:pPr>
            <a:r>
              <a:rPr lang="en-US" sz="2800" dirty="0">
                <a:solidFill>
                  <a:schemeClr val="tx1"/>
                </a:solidFill>
                <a:latin typeface="Lato" panose="020F0502020204030203" pitchFamily="34" charset="0"/>
                <a:ea typeface="Lato" panose="020F0502020204030203" pitchFamily="34" charset="0"/>
                <a:cs typeface="Lato" panose="020F0502020204030203" pitchFamily="34" charset="0"/>
              </a:rPr>
              <a:t>Future</a:t>
            </a:r>
            <a:endParaRPr sz="28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457200" lvl="0" indent="-457200" algn="l" rtl="0">
              <a:lnSpc>
                <a:spcPct val="150000"/>
              </a:lnSpc>
              <a:spcBef>
                <a:spcPts val="200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Grounded in the AIP Model</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457200" lvl="0" indent="-457200" algn="l" rtl="0">
              <a:lnSpc>
                <a:spcPct val="150000"/>
              </a:lnSpc>
              <a:spcBef>
                <a:spcPts val="2000"/>
              </a:spcBef>
              <a:spcAft>
                <a:spcPts val="0"/>
              </a:spcAft>
              <a:buClr>
                <a:srgbClr val="A8D08C"/>
              </a:buClr>
              <a:buSzPts val="4000"/>
              <a:buFont typeface="Arial" panose="020B0604020202020204" pitchFamily="34" charset="0"/>
              <a:buChar char="•"/>
            </a:pPr>
            <a:r>
              <a:rPr lang="en-US" sz="2800" b="0" dirty="0">
                <a:solidFill>
                  <a:schemeClr val="tx1"/>
                </a:solidFill>
                <a:latin typeface="Lato" panose="020F0502020204030203" pitchFamily="34" charset="0"/>
                <a:ea typeface="Lato" panose="020F0502020204030203" pitchFamily="34" charset="0"/>
                <a:cs typeface="Lato" panose="020F0502020204030203" pitchFamily="34" charset="0"/>
              </a:rPr>
              <a:t>   8 Phase Model</a:t>
            </a:r>
            <a:endParaRPr sz="2800" b="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371600" lvl="1" indent="-254000" algn="l" rtl="0">
              <a:lnSpc>
                <a:spcPct val="90000"/>
              </a:lnSpc>
              <a:spcBef>
                <a:spcPts val="1000"/>
              </a:spcBef>
              <a:spcAft>
                <a:spcPts val="0"/>
              </a:spcAft>
              <a:buClr>
                <a:srgbClr val="A8D08C"/>
              </a:buClr>
              <a:buSzPts val="3200"/>
              <a:buFont typeface="Noto Sans Symbols"/>
              <a:buNone/>
            </a:pPr>
            <a:endParaRPr sz="3200" dirty="0"/>
          </a:p>
          <a:p>
            <a:pPr marL="914400" lvl="1" indent="0" algn="l" rtl="0">
              <a:lnSpc>
                <a:spcPct val="90000"/>
              </a:lnSpc>
              <a:spcBef>
                <a:spcPts val="1000"/>
              </a:spcBef>
              <a:spcAft>
                <a:spcPts val="0"/>
              </a:spcAft>
              <a:buClr>
                <a:srgbClr val="A8D08C"/>
              </a:buClr>
              <a:buSzPts val="3200"/>
              <a:buNone/>
            </a:pPr>
            <a:endParaRPr sz="3200" dirty="0"/>
          </a:p>
          <a:p>
            <a:pPr marL="0" lvl="0" indent="0" algn="l" rtl="0">
              <a:lnSpc>
                <a:spcPct val="90000"/>
              </a:lnSpc>
              <a:spcBef>
                <a:spcPts val="2000"/>
              </a:spcBef>
              <a:spcAft>
                <a:spcPts val="0"/>
              </a:spcAft>
              <a:buClr>
                <a:srgbClr val="A8D08C"/>
              </a:buClr>
              <a:buSzPts val="4000"/>
              <a:buNone/>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object 6">
            <a:extLst>
              <a:ext uri="{FF2B5EF4-FFF2-40B4-BE49-F238E27FC236}">
                <a16:creationId xmlns:a16="http://schemas.microsoft.com/office/drawing/2014/main" id="{A986D121-6637-AD75-6C8E-BEB83582BAC4}"/>
              </a:ext>
            </a:extLst>
          </p:cNvPr>
          <p:cNvSpPr/>
          <p:nvPr/>
        </p:nvSpPr>
        <p:spPr>
          <a:xfrm>
            <a:off x="869720" y="9448714"/>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7" name="object 7">
            <a:extLst>
              <a:ext uri="{FF2B5EF4-FFF2-40B4-BE49-F238E27FC236}">
                <a16:creationId xmlns:a16="http://schemas.microsoft.com/office/drawing/2014/main" id="{68250230-5FAA-7069-2A27-E1BA71687172}"/>
              </a:ext>
            </a:extLst>
          </p:cNvPr>
          <p:cNvPicPr/>
          <p:nvPr/>
        </p:nvPicPr>
        <p:blipFill>
          <a:blip r:embed="rId3" cstate="print"/>
          <a:stretch>
            <a:fillRect/>
          </a:stretch>
        </p:blipFill>
        <p:spPr>
          <a:xfrm>
            <a:off x="2143464" y="9446775"/>
            <a:ext cx="1795239" cy="349962"/>
          </a:xfrm>
          <a:prstGeom prst="rect">
            <a:avLst/>
          </a:prstGeom>
        </p:spPr>
      </p:pic>
      <p:sp>
        <p:nvSpPr>
          <p:cNvPr id="8" name="object 10">
            <a:extLst>
              <a:ext uri="{FF2B5EF4-FFF2-40B4-BE49-F238E27FC236}">
                <a16:creationId xmlns:a16="http://schemas.microsoft.com/office/drawing/2014/main" id="{F9732BCC-6DCF-25EB-D975-BDD5FC67D8BD}"/>
              </a:ext>
            </a:extLst>
          </p:cNvPr>
          <p:cNvSpPr/>
          <p:nvPr/>
        </p:nvSpPr>
        <p:spPr>
          <a:xfrm>
            <a:off x="391934" y="9153757"/>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1" name="object 11">
            <a:extLst>
              <a:ext uri="{FF2B5EF4-FFF2-40B4-BE49-F238E27FC236}">
                <a16:creationId xmlns:a16="http://schemas.microsoft.com/office/drawing/2014/main" id="{8967B6C7-81E6-062B-F8CD-2A96801AED7E}"/>
              </a:ext>
            </a:extLst>
          </p:cNvPr>
          <p:cNvSpPr/>
          <p:nvPr/>
        </p:nvSpPr>
        <p:spPr>
          <a:xfrm>
            <a:off x="545312" y="9302918"/>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763283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930110" y="1433117"/>
            <a:ext cx="8185689" cy="997709"/>
          </a:xfrm>
          <a:prstGeom prst="rect">
            <a:avLst/>
          </a:prstGeom>
        </p:spPr>
        <p:txBody>
          <a:bodyPr vert="horz" wrap="square" lIns="0" tIns="12700" rIns="0" bIns="0" rtlCol="0">
            <a:spAutoFit/>
          </a:bodyPr>
          <a:lstStyle/>
          <a:p>
            <a:pPr marL="12700">
              <a:lnSpc>
                <a:spcPct val="100000"/>
              </a:lnSpc>
              <a:spcBef>
                <a:spcPts val="100"/>
              </a:spcBef>
            </a:pPr>
            <a:r>
              <a:rPr lang="en-US" sz="6200" spc="-105" dirty="0"/>
              <a:t>The 8 Phases of EMDR</a:t>
            </a:r>
            <a:endParaRPr sz="6200" spc="-95" dirty="0"/>
          </a:p>
        </p:txBody>
      </p:sp>
      <p:sp>
        <p:nvSpPr>
          <p:cNvPr id="11" name="object 11"/>
          <p:cNvSpPr txBox="1"/>
          <p:nvPr/>
        </p:nvSpPr>
        <p:spPr>
          <a:xfrm>
            <a:off x="2750297" y="3350844"/>
            <a:ext cx="379095" cy="756920"/>
          </a:xfrm>
          <a:prstGeom prst="rect">
            <a:avLst/>
          </a:prstGeom>
        </p:spPr>
        <p:txBody>
          <a:bodyPr vert="horz" wrap="square" lIns="0" tIns="12700" rIns="0" bIns="0" rtlCol="0">
            <a:spAutoFit/>
          </a:bodyPr>
          <a:lstStyle/>
          <a:p>
            <a:pPr marL="12700">
              <a:lnSpc>
                <a:spcPct val="100000"/>
              </a:lnSpc>
              <a:spcBef>
                <a:spcPts val="100"/>
              </a:spcBef>
            </a:pPr>
            <a:r>
              <a:rPr sz="4800" dirty="0">
                <a:solidFill>
                  <a:srgbClr val="FFFFFF"/>
                </a:solidFill>
                <a:latin typeface="Lato-Light"/>
                <a:cs typeface="Lato-Light"/>
              </a:rPr>
              <a:t>1</a:t>
            </a:r>
            <a:endParaRPr sz="4800" dirty="0">
              <a:latin typeface="Lato-Light"/>
              <a:cs typeface="Lato-Light"/>
            </a:endParaRPr>
          </a:p>
        </p:txBody>
      </p:sp>
      <p:sp>
        <p:nvSpPr>
          <p:cNvPr id="12" name="object 12"/>
          <p:cNvSpPr txBox="1"/>
          <p:nvPr/>
        </p:nvSpPr>
        <p:spPr>
          <a:xfrm>
            <a:off x="2750297" y="4786475"/>
            <a:ext cx="379095" cy="756920"/>
          </a:xfrm>
          <a:prstGeom prst="rect">
            <a:avLst/>
          </a:prstGeom>
        </p:spPr>
        <p:txBody>
          <a:bodyPr vert="horz" wrap="square" lIns="0" tIns="12700" rIns="0" bIns="0" rtlCol="0">
            <a:spAutoFit/>
          </a:bodyPr>
          <a:lstStyle/>
          <a:p>
            <a:pPr marL="12700">
              <a:lnSpc>
                <a:spcPct val="100000"/>
              </a:lnSpc>
              <a:spcBef>
                <a:spcPts val="100"/>
              </a:spcBef>
            </a:pPr>
            <a:r>
              <a:rPr sz="4800" dirty="0">
                <a:solidFill>
                  <a:srgbClr val="FFFFFF"/>
                </a:solidFill>
                <a:latin typeface="Lato-Light"/>
                <a:cs typeface="Lato-Light"/>
              </a:rPr>
              <a:t>2</a:t>
            </a:r>
            <a:endParaRPr sz="4800">
              <a:latin typeface="Lato-Light"/>
              <a:cs typeface="Lato-Light"/>
            </a:endParaRPr>
          </a:p>
        </p:txBody>
      </p:sp>
      <p:sp>
        <p:nvSpPr>
          <p:cNvPr id="14" name="object 14"/>
          <p:cNvSpPr txBox="1"/>
          <p:nvPr/>
        </p:nvSpPr>
        <p:spPr>
          <a:xfrm>
            <a:off x="10489677" y="3382797"/>
            <a:ext cx="379095" cy="756920"/>
          </a:xfrm>
          <a:prstGeom prst="rect">
            <a:avLst/>
          </a:prstGeom>
        </p:spPr>
        <p:txBody>
          <a:bodyPr vert="horz" wrap="square" lIns="0" tIns="12700" rIns="0" bIns="0" rtlCol="0">
            <a:spAutoFit/>
          </a:bodyPr>
          <a:lstStyle/>
          <a:p>
            <a:pPr marL="12700">
              <a:lnSpc>
                <a:spcPct val="100000"/>
              </a:lnSpc>
              <a:spcBef>
                <a:spcPts val="100"/>
              </a:spcBef>
            </a:pPr>
            <a:r>
              <a:rPr sz="4800" dirty="0">
                <a:solidFill>
                  <a:srgbClr val="FFFFFF"/>
                </a:solidFill>
                <a:latin typeface="Lato-Light"/>
                <a:cs typeface="Lato-Light"/>
              </a:rPr>
              <a:t>4</a:t>
            </a:r>
            <a:endParaRPr sz="4800" dirty="0">
              <a:latin typeface="Lato-Light"/>
              <a:cs typeface="Lato-Light"/>
            </a:endParaRPr>
          </a:p>
        </p:txBody>
      </p:sp>
      <p:grpSp>
        <p:nvGrpSpPr>
          <p:cNvPr id="15" name="object 15"/>
          <p:cNvGrpSpPr/>
          <p:nvPr/>
        </p:nvGrpSpPr>
        <p:grpSpPr>
          <a:xfrm>
            <a:off x="0" y="1"/>
            <a:ext cx="1983739" cy="10287000"/>
            <a:chOff x="0" y="1"/>
            <a:chExt cx="1983739" cy="10287000"/>
          </a:xfrm>
        </p:grpSpPr>
        <p:sp>
          <p:nvSpPr>
            <p:cNvPr id="16" name="object 16"/>
            <p:cNvSpPr/>
            <p:nvPr/>
          </p:nvSpPr>
          <p:spPr>
            <a:xfrm>
              <a:off x="0" y="1"/>
              <a:ext cx="1828800" cy="10287000"/>
            </a:xfrm>
            <a:custGeom>
              <a:avLst/>
              <a:gdLst/>
              <a:ahLst/>
              <a:cxnLst/>
              <a:rect l="l" t="t" r="r" b="b"/>
              <a:pathLst>
                <a:path w="1828800" h="10287000">
                  <a:moveTo>
                    <a:pt x="1828799" y="10286999"/>
                  </a:moveTo>
                  <a:lnTo>
                    <a:pt x="0" y="10286999"/>
                  </a:lnTo>
                  <a:lnTo>
                    <a:pt x="0" y="0"/>
                  </a:lnTo>
                  <a:lnTo>
                    <a:pt x="1828799" y="0"/>
                  </a:lnTo>
                  <a:lnTo>
                    <a:pt x="1828799" y="10286999"/>
                  </a:lnTo>
                  <a:close/>
                </a:path>
              </a:pathLst>
            </a:custGeom>
            <a:solidFill>
              <a:srgbClr val="01A0C6"/>
            </a:solidFill>
          </p:spPr>
          <p:txBody>
            <a:bodyPr wrap="square" lIns="0" tIns="0" rIns="0" bIns="0" rtlCol="0"/>
            <a:lstStyle/>
            <a:p>
              <a:endParaRPr/>
            </a:p>
          </p:txBody>
        </p:sp>
        <p:sp>
          <p:nvSpPr>
            <p:cNvPr id="17" name="object 17"/>
            <p:cNvSpPr/>
            <p:nvPr/>
          </p:nvSpPr>
          <p:spPr>
            <a:xfrm>
              <a:off x="1678459" y="3290173"/>
              <a:ext cx="304800" cy="6997065"/>
            </a:xfrm>
            <a:custGeom>
              <a:avLst/>
              <a:gdLst/>
              <a:ahLst/>
              <a:cxnLst/>
              <a:rect l="l" t="t" r="r" b="b"/>
              <a:pathLst>
                <a:path w="304800" h="6997065">
                  <a:moveTo>
                    <a:pt x="0" y="0"/>
                  </a:moveTo>
                  <a:lnTo>
                    <a:pt x="304799" y="0"/>
                  </a:lnTo>
                  <a:lnTo>
                    <a:pt x="304799" y="6996826"/>
                  </a:lnTo>
                  <a:lnTo>
                    <a:pt x="0" y="6996826"/>
                  </a:lnTo>
                  <a:lnTo>
                    <a:pt x="0" y="0"/>
                  </a:lnTo>
                  <a:close/>
                </a:path>
              </a:pathLst>
            </a:custGeom>
            <a:solidFill>
              <a:srgbClr val="B6DECD"/>
            </a:solidFill>
          </p:spPr>
          <p:txBody>
            <a:bodyPr wrap="square" lIns="0" tIns="0" rIns="0" bIns="0" rtlCol="0"/>
            <a:lstStyle/>
            <a:p>
              <a:endParaRPr/>
            </a:p>
          </p:txBody>
        </p:sp>
      </p:grpSp>
      <p:sp>
        <p:nvSpPr>
          <p:cNvPr id="22" name="object 12">
            <a:extLst>
              <a:ext uri="{FF2B5EF4-FFF2-40B4-BE49-F238E27FC236}">
                <a16:creationId xmlns:a16="http://schemas.microsoft.com/office/drawing/2014/main" id="{E24D0686-3439-E107-BFC9-125C7670316D}"/>
              </a:ext>
            </a:extLst>
          </p:cNvPr>
          <p:cNvSpPr txBox="1"/>
          <p:nvPr/>
        </p:nvSpPr>
        <p:spPr>
          <a:xfrm>
            <a:off x="10496604" y="4805528"/>
            <a:ext cx="379095" cy="756920"/>
          </a:xfrm>
          <a:prstGeom prst="rect">
            <a:avLst/>
          </a:prstGeom>
        </p:spPr>
        <p:txBody>
          <a:bodyPr vert="horz" wrap="square" lIns="0" tIns="12700" rIns="0" bIns="0" rtlCol="0">
            <a:spAutoFit/>
          </a:bodyPr>
          <a:lstStyle/>
          <a:p>
            <a:pPr marL="12700">
              <a:lnSpc>
                <a:spcPct val="100000"/>
              </a:lnSpc>
              <a:spcBef>
                <a:spcPts val="100"/>
              </a:spcBef>
            </a:pPr>
            <a:r>
              <a:rPr lang="en-US" sz="4800" dirty="0">
                <a:solidFill>
                  <a:srgbClr val="FFFFFF"/>
                </a:solidFill>
                <a:latin typeface="Lato-Light"/>
                <a:cs typeface="Lato-Light"/>
              </a:rPr>
              <a:t>5</a:t>
            </a:r>
            <a:endParaRPr sz="4800" dirty="0">
              <a:latin typeface="Lato-Light"/>
              <a:cs typeface="Lato-Light"/>
            </a:endParaRPr>
          </a:p>
        </p:txBody>
      </p:sp>
      <p:sp>
        <p:nvSpPr>
          <p:cNvPr id="23" name="object 13">
            <a:extLst>
              <a:ext uri="{FF2B5EF4-FFF2-40B4-BE49-F238E27FC236}">
                <a16:creationId xmlns:a16="http://schemas.microsoft.com/office/drawing/2014/main" id="{E1B4214F-FD8B-CD9E-657D-5FA01E3CEE2C}"/>
              </a:ext>
            </a:extLst>
          </p:cNvPr>
          <p:cNvSpPr txBox="1"/>
          <p:nvPr/>
        </p:nvSpPr>
        <p:spPr>
          <a:xfrm>
            <a:off x="10496604" y="6245074"/>
            <a:ext cx="379095" cy="756920"/>
          </a:xfrm>
          <a:prstGeom prst="rect">
            <a:avLst/>
          </a:prstGeom>
        </p:spPr>
        <p:txBody>
          <a:bodyPr vert="horz" wrap="square" lIns="0" tIns="12700" rIns="0" bIns="0" rtlCol="0">
            <a:spAutoFit/>
          </a:bodyPr>
          <a:lstStyle/>
          <a:p>
            <a:pPr marL="12700">
              <a:lnSpc>
                <a:spcPct val="100000"/>
              </a:lnSpc>
              <a:spcBef>
                <a:spcPts val="100"/>
              </a:spcBef>
            </a:pPr>
            <a:r>
              <a:rPr lang="en-US" sz="4800" dirty="0">
                <a:solidFill>
                  <a:srgbClr val="FFFFFF"/>
                </a:solidFill>
                <a:latin typeface="Lato-Light"/>
                <a:cs typeface="Lato-Light"/>
              </a:rPr>
              <a:t>6</a:t>
            </a:r>
            <a:endParaRPr sz="4800" dirty="0">
              <a:latin typeface="Lato-Light"/>
              <a:cs typeface="Lato-Light"/>
            </a:endParaRPr>
          </a:p>
        </p:txBody>
      </p:sp>
      <p:sp>
        <p:nvSpPr>
          <p:cNvPr id="24" name="Google Shape;468;p18">
            <a:extLst>
              <a:ext uri="{FF2B5EF4-FFF2-40B4-BE49-F238E27FC236}">
                <a16:creationId xmlns:a16="http://schemas.microsoft.com/office/drawing/2014/main" id="{7316AEE8-CB19-5880-7E74-DAA7C62322B4}"/>
              </a:ext>
            </a:extLst>
          </p:cNvPr>
          <p:cNvSpPr txBox="1"/>
          <p:nvPr/>
        </p:nvSpPr>
        <p:spPr>
          <a:xfrm>
            <a:off x="11685783" y="7869654"/>
            <a:ext cx="8546927"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chemeClr val="dk1"/>
                </a:solidFill>
                <a:latin typeface="Lato Black"/>
                <a:ea typeface="Lato Black"/>
                <a:cs typeface="Lato Black"/>
                <a:sym typeface="Lato Black"/>
              </a:rPr>
              <a:t>(Phase 8) Reevaluation Phase</a:t>
            </a:r>
            <a:endParaRPr sz="3200" dirty="0"/>
          </a:p>
          <a:p>
            <a:pPr marL="0" marR="0" lvl="0" indent="0" algn="l" rtl="0">
              <a:spcBef>
                <a:spcPts val="0"/>
              </a:spcBef>
              <a:spcAft>
                <a:spcPts val="0"/>
              </a:spcAft>
              <a:buNone/>
            </a:pPr>
            <a:endParaRPr sz="3200" dirty="0">
              <a:solidFill>
                <a:schemeClr val="dk1"/>
              </a:solidFill>
              <a:latin typeface="Lato Black"/>
              <a:ea typeface="Lato Black"/>
              <a:cs typeface="Lato Black"/>
              <a:sym typeface="Lato Black"/>
            </a:endParaRPr>
          </a:p>
        </p:txBody>
      </p:sp>
      <p:grpSp>
        <p:nvGrpSpPr>
          <p:cNvPr id="25" name="Google Shape;473;p18">
            <a:extLst>
              <a:ext uri="{FF2B5EF4-FFF2-40B4-BE49-F238E27FC236}">
                <a16:creationId xmlns:a16="http://schemas.microsoft.com/office/drawing/2014/main" id="{857FD70C-C184-26AF-A31B-AC06F3D4761E}"/>
              </a:ext>
            </a:extLst>
          </p:cNvPr>
          <p:cNvGrpSpPr/>
          <p:nvPr/>
        </p:nvGrpSpPr>
        <p:grpSpPr>
          <a:xfrm>
            <a:off x="2750297" y="4646464"/>
            <a:ext cx="953513" cy="953513"/>
            <a:chOff x="4086808" y="6427001"/>
            <a:chExt cx="953513" cy="953513"/>
          </a:xfrm>
          <a:solidFill>
            <a:srgbClr val="B6DFCD"/>
          </a:solidFill>
        </p:grpSpPr>
        <p:sp>
          <p:nvSpPr>
            <p:cNvPr id="26" name="Google Shape;474;p18">
              <a:extLst>
                <a:ext uri="{FF2B5EF4-FFF2-40B4-BE49-F238E27FC236}">
                  <a16:creationId xmlns:a16="http://schemas.microsoft.com/office/drawing/2014/main" id="{8A29273D-8016-F5E0-A639-6280EE4FA4D6}"/>
                </a:ext>
              </a:extLst>
            </p:cNvPr>
            <p:cNvSpPr/>
            <p:nvPr/>
          </p:nvSpPr>
          <p:spPr>
            <a:xfrm>
              <a:off x="4086808" y="6427001"/>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7" name="Google Shape;475;p18">
              <a:extLst>
                <a:ext uri="{FF2B5EF4-FFF2-40B4-BE49-F238E27FC236}">
                  <a16:creationId xmlns:a16="http://schemas.microsoft.com/office/drawing/2014/main" id="{89ECBAB8-F936-0EB3-6867-20C65ADE4ADE}"/>
                </a:ext>
              </a:extLst>
            </p:cNvPr>
            <p:cNvSpPr txBox="1"/>
            <p:nvPr/>
          </p:nvSpPr>
          <p:spPr>
            <a:xfrm>
              <a:off x="4338217" y="6549814"/>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2</a:t>
              </a:r>
              <a:endParaRPr/>
            </a:p>
          </p:txBody>
        </p:sp>
      </p:grpSp>
      <p:grpSp>
        <p:nvGrpSpPr>
          <p:cNvPr id="28" name="Google Shape;476;p18">
            <a:extLst>
              <a:ext uri="{FF2B5EF4-FFF2-40B4-BE49-F238E27FC236}">
                <a16:creationId xmlns:a16="http://schemas.microsoft.com/office/drawing/2014/main" id="{42EA6066-CDDE-EF1D-8C82-6297D158E081}"/>
              </a:ext>
            </a:extLst>
          </p:cNvPr>
          <p:cNvGrpSpPr/>
          <p:nvPr/>
        </p:nvGrpSpPr>
        <p:grpSpPr>
          <a:xfrm>
            <a:off x="2750297" y="6214006"/>
            <a:ext cx="953513" cy="953513"/>
            <a:chOff x="4086808" y="7994543"/>
            <a:chExt cx="953513" cy="953513"/>
          </a:xfrm>
        </p:grpSpPr>
        <p:sp>
          <p:nvSpPr>
            <p:cNvPr id="29" name="Google Shape;477;p18">
              <a:extLst>
                <a:ext uri="{FF2B5EF4-FFF2-40B4-BE49-F238E27FC236}">
                  <a16:creationId xmlns:a16="http://schemas.microsoft.com/office/drawing/2014/main" id="{9B8ECC7B-679E-AC18-A507-212351EAB4BC}"/>
                </a:ext>
              </a:extLst>
            </p:cNvPr>
            <p:cNvSpPr/>
            <p:nvPr/>
          </p:nvSpPr>
          <p:spPr>
            <a:xfrm>
              <a:off x="4086808" y="7994543"/>
              <a:ext cx="953513" cy="953513"/>
            </a:xfrm>
            <a:prstGeom prst="roundRect">
              <a:avLst>
                <a:gd name="adj" fmla="val 16667"/>
              </a:avLst>
            </a:prstGeom>
            <a:solidFill>
              <a:srgbClr val="B6DFC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 name="Google Shape;478;p18">
              <a:extLst>
                <a:ext uri="{FF2B5EF4-FFF2-40B4-BE49-F238E27FC236}">
                  <a16:creationId xmlns:a16="http://schemas.microsoft.com/office/drawing/2014/main" id="{8F365338-684F-0F6D-6E4C-9D5E6FB86517}"/>
                </a:ext>
              </a:extLst>
            </p:cNvPr>
            <p:cNvSpPr txBox="1"/>
            <p:nvPr/>
          </p:nvSpPr>
          <p:spPr>
            <a:xfrm>
              <a:off x="4338217" y="8117356"/>
              <a:ext cx="450694"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3</a:t>
              </a:r>
              <a:endParaRPr/>
            </a:p>
          </p:txBody>
        </p:sp>
      </p:grpSp>
      <p:grpSp>
        <p:nvGrpSpPr>
          <p:cNvPr id="31" name="Google Shape;479;p18">
            <a:extLst>
              <a:ext uri="{FF2B5EF4-FFF2-40B4-BE49-F238E27FC236}">
                <a16:creationId xmlns:a16="http://schemas.microsoft.com/office/drawing/2014/main" id="{8F30C3DD-5D0D-31EB-382D-A543C1BEB2B7}"/>
              </a:ext>
            </a:extLst>
          </p:cNvPr>
          <p:cNvGrpSpPr/>
          <p:nvPr/>
        </p:nvGrpSpPr>
        <p:grpSpPr>
          <a:xfrm>
            <a:off x="2750297" y="7781548"/>
            <a:ext cx="953513" cy="953513"/>
            <a:chOff x="4086808" y="9562085"/>
            <a:chExt cx="953513" cy="953513"/>
          </a:xfrm>
          <a:solidFill>
            <a:srgbClr val="B6DFCD"/>
          </a:solidFill>
        </p:grpSpPr>
        <p:sp>
          <p:nvSpPr>
            <p:cNvPr id="32" name="Google Shape;480;p18">
              <a:extLst>
                <a:ext uri="{FF2B5EF4-FFF2-40B4-BE49-F238E27FC236}">
                  <a16:creationId xmlns:a16="http://schemas.microsoft.com/office/drawing/2014/main" id="{45D7D341-FADA-C93F-20C5-4AC767AA7C9D}"/>
                </a:ext>
              </a:extLst>
            </p:cNvPr>
            <p:cNvSpPr/>
            <p:nvPr/>
          </p:nvSpPr>
          <p:spPr>
            <a:xfrm>
              <a:off x="4086808" y="9562085"/>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3" name="Google Shape;481;p18">
              <a:extLst>
                <a:ext uri="{FF2B5EF4-FFF2-40B4-BE49-F238E27FC236}">
                  <a16:creationId xmlns:a16="http://schemas.microsoft.com/office/drawing/2014/main" id="{29AD360D-31F2-F454-921F-7A3FC5A0F3D9}"/>
                </a:ext>
              </a:extLst>
            </p:cNvPr>
            <p:cNvSpPr txBox="1"/>
            <p:nvPr/>
          </p:nvSpPr>
          <p:spPr>
            <a:xfrm>
              <a:off x="4338217" y="9684898"/>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4</a:t>
              </a:r>
              <a:endParaRPr/>
            </a:p>
          </p:txBody>
        </p:sp>
      </p:grpSp>
      <p:grpSp>
        <p:nvGrpSpPr>
          <p:cNvPr id="34" name="Google Shape;482;p18">
            <a:extLst>
              <a:ext uri="{FF2B5EF4-FFF2-40B4-BE49-F238E27FC236}">
                <a16:creationId xmlns:a16="http://schemas.microsoft.com/office/drawing/2014/main" id="{FD12FF68-A8C8-4220-985F-7EE45AEACBB1}"/>
              </a:ext>
            </a:extLst>
          </p:cNvPr>
          <p:cNvGrpSpPr/>
          <p:nvPr/>
        </p:nvGrpSpPr>
        <p:grpSpPr>
          <a:xfrm>
            <a:off x="10304514" y="3023375"/>
            <a:ext cx="953513" cy="953513"/>
            <a:chOff x="12651190" y="4896781"/>
            <a:chExt cx="953513" cy="953513"/>
          </a:xfrm>
        </p:grpSpPr>
        <p:sp>
          <p:nvSpPr>
            <p:cNvPr id="35" name="Google Shape;483;p18">
              <a:extLst>
                <a:ext uri="{FF2B5EF4-FFF2-40B4-BE49-F238E27FC236}">
                  <a16:creationId xmlns:a16="http://schemas.microsoft.com/office/drawing/2014/main" id="{C7AE5BBD-C6FC-7125-5885-DA0147EA471C}"/>
                </a:ext>
              </a:extLst>
            </p:cNvPr>
            <p:cNvSpPr/>
            <p:nvPr/>
          </p:nvSpPr>
          <p:spPr>
            <a:xfrm>
              <a:off x="12651190" y="4896781"/>
              <a:ext cx="953513" cy="953513"/>
            </a:xfrm>
            <a:prstGeom prst="roundRect">
              <a:avLst>
                <a:gd name="adj" fmla="val 16667"/>
              </a:avLst>
            </a:prstGeom>
            <a:solidFill>
              <a:srgbClr val="8BCCA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6" name="Google Shape;484;p18">
              <a:extLst>
                <a:ext uri="{FF2B5EF4-FFF2-40B4-BE49-F238E27FC236}">
                  <a16:creationId xmlns:a16="http://schemas.microsoft.com/office/drawing/2014/main" id="{90F215B6-4F05-2FC2-9EC3-A457E6AC3FAF}"/>
                </a:ext>
              </a:extLst>
            </p:cNvPr>
            <p:cNvSpPr txBox="1"/>
            <p:nvPr/>
          </p:nvSpPr>
          <p:spPr>
            <a:xfrm>
              <a:off x="12902599" y="5019594"/>
              <a:ext cx="450694" cy="70788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5</a:t>
              </a:r>
              <a:endParaRPr/>
            </a:p>
          </p:txBody>
        </p:sp>
      </p:grpSp>
      <p:grpSp>
        <p:nvGrpSpPr>
          <p:cNvPr id="37" name="Google Shape;485;p18">
            <a:extLst>
              <a:ext uri="{FF2B5EF4-FFF2-40B4-BE49-F238E27FC236}">
                <a16:creationId xmlns:a16="http://schemas.microsoft.com/office/drawing/2014/main" id="{508FC6F3-0F55-6A65-D970-8F90E08B8D2C}"/>
              </a:ext>
            </a:extLst>
          </p:cNvPr>
          <p:cNvGrpSpPr/>
          <p:nvPr/>
        </p:nvGrpSpPr>
        <p:grpSpPr>
          <a:xfrm>
            <a:off x="10304514" y="4553595"/>
            <a:ext cx="953513" cy="953513"/>
            <a:chOff x="12651190" y="6427001"/>
            <a:chExt cx="953513" cy="953513"/>
          </a:xfrm>
          <a:solidFill>
            <a:srgbClr val="B6DFCD"/>
          </a:solidFill>
        </p:grpSpPr>
        <p:sp>
          <p:nvSpPr>
            <p:cNvPr id="38" name="Google Shape;486;p18">
              <a:extLst>
                <a:ext uri="{FF2B5EF4-FFF2-40B4-BE49-F238E27FC236}">
                  <a16:creationId xmlns:a16="http://schemas.microsoft.com/office/drawing/2014/main" id="{580DDB4D-4C3B-30D7-16BC-75C990CF8343}"/>
                </a:ext>
              </a:extLst>
            </p:cNvPr>
            <p:cNvSpPr/>
            <p:nvPr/>
          </p:nvSpPr>
          <p:spPr>
            <a:xfrm>
              <a:off x="12651190" y="6427001"/>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9" name="Google Shape;487;p18">
              <a:extLst>
                <a:ext uri="{FF2B5EF4-FFF2-40B4-BE49-F238E27FC236}">
                  <a16:creationId xmlns:a16="http://schemas.microsoft.com/office/drawing/2014/main" id="{1E8071C5-B815-21A4-D2F7-EB07799A6204}"/>
                </a:ext>
              </a:extLst>
            </p:cNvPr>
            <p:cNvSpPr txBox="1"/>
            <p:nvPr/>
          </p:nvSpPr>
          <p:spPr>
            <a:xfrm>
              <a:off x="12902599" y="6549814"/>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6</a:t>
              </a:r>
              <a:endParaRPr/>
            </a:p>
          </p:txBody>
        </p:sp>
      </p:grpSp>
      <p:grpSp>
        <p:nvGrpSpPr>
          <p:cNvPr id="40" name="Google Shape;488;p18">
            <a:extLst>
              <a:ext uri="{FF2B5EF4-FFF2-40B4-BE49-F238E27FC236}">
                <a16:creationId xmlns:a16="http://schemas.microsoft.com/office/drawing/2014/main" id="{F37A2229-A257-957E-0E08-23F25F5E72A2}"/>
              </a:ext>
            </a:extLst>
          </p:cNvPr>
          <p:cNvGrpSpPr/>
          <p:nvPr/>
        </p:nvGrpSpPr>
        <p:grpSpPr>
          <a:xfrm>
            <a:off x="10304514" y="6121137"/>
            <a:ext cx="953513" cy="953513"/>
            <a:chOff x="12651190" y="7994543"/>
            <a:chExt cx="953513" cy="953513"/>
          </a:xfrm>
          <a:solidFill>
            <a:srgbClr val="B6DFCD"/>
          </a:solidFill>
        </p:grpSpPr>
        <p:sp>
          <p:nvSpPr>
            <p:cNvPr id="41" name="Google Shape;489;p18">
              <a:extLst>
                <a:ext uri="{FF2B5EF4-FFF2-40B4-BE49-F238E27FC236}">
                  <a16:creationId xmlns:a16="http://schemas.microsoft.com/office/drawing/2014/main" id="{46062F8E-2988-77F9-F7CC-B60C80D0C944}"/>
                </a:ext>
              </a:extLst>
            </p:cNvPr>
            <p:cNvSpPr/>
            <p:nvPr/>
          </p:nvSpPr>
          <p:spPr>
            <a:xfrm>
              <a:off x="12651190" y="7994543"/>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2" name="Google Shape;490;p18">
              <a:extLst>
                <a:ext uri="{FF2B5EF4-FFF2-40B4-BE49-F238E27FC236}">
                  <a16:creationId xmlns:a16="http://schemas.microsoft.com/office/drawing/2014/main" id="{08C6FC99-A343-61E7-9957-610467D3E78C}"/>
                </a:ext>
              </a:extLst>
            </p:cNvPr>
            <p:cNvSpPr txBox="1"/>
            <p:nvPr/>
          </p:nvSpPr>
          <p:spPr>
            <a:xfrm>
              <a:off x="12902599" y="8117356"/>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7</a:t>
              </a:r>
              <a:endParaRPr/>
            </a:p>
          </p:txBody>
        </p:sp>
      </p:grpSp>
      <p:grpSp>
        <p:nvGrpSpPr>
          <p:cNvPr id="43" name="Google Shape;491;p18">
            <a:extLst>
              <a:ext uri="{FF2B5EF4-FFF2-40B4-BE49-F238E27FC236}">
                <a16:creationId xmlns:a16="http://schemas.microsoft.com/office/drawing/2014/main" id="{F5497186-490F-4034-8C08-09B61398C96F}"/>
              </a:ext>
            </a:extLst>
          </p:cNvPr>
          <p:cNvGrpSpPr/>
          <p:nvPr/>
        </p:nvGrpSpPr>
        <p:grpSpPr>
          <a:xfrm>
            <a:off x="10304514" y="7688679"/>
            <a:ext cx="953513" cy="953513"/>
            <a:chOff x="12651190" y="9562085"/>
            <a:chExt cx="953513" cy="953513"/>
          </a:xfrm>
          <a:solidFill>
            <a:srgbClr val="B6DFCD"/>
          </a:solidFill>
        </p:grpSpPr>
        <p:sp>
          <p:nvSpPr>
            <p:cNvPr id="44" name="Google Shape;492;p18">
              <a:extLst>
                <a:ext uri="{FF2B5EF4-FFF2-40B4-BE49-F238E27FC236}">
                  <a16:creationId xmlns:a16="http://schemas.microsoft.com/office/drawing/2014/main" id="{7BE2588D-3AB9-A6C1-5F48-2BAC320C6F40}"/>
                </a:ext>
              </a:extLst>
            </p:cNvPr>
            <p:cNvSpPr/>
            <p:nvPr/>
          </p:nvSpPr>
          <p:spPr>
            <a:xfrm>
              <a:off x="12651190" y="9562085"/>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 name="Google Shape;493;p18">
              <a:extLst>
                <a:ext uri="{FF2B5EF4-FFF2-40B4-BE49-F238E27FC236}">
                  <a16:creationId xmlns:a16="http://schemas.microsoft.com/office/drawing/2014/main" id="{0C3D8C68-1B7F-87A8-71A2-0B15203DB248}"/>
                </a:ext>
              </a:extLst>
            </p:cNvPr>
            <p:cNvSpPr txBox="1"/>
            <p:nvPr/>
          </p:nvSpPr>
          <p:spPr>
            <a:xfrm>
              <a:off x="12902599" y="9684898"/>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a:solidFill>
                    <a:schemeClr val="lt1"/>
                  </a:solidFill>
                  <a:latin typeface="Lato Black"/>
                  <a:ea typeface="Lato Black"/>
                  <a:cs typeface="Lato Black"/>
                  <a:sym typeface="Lato Black"/>
                </a:rPr>
                <a:t>8</a:t>
              </a:r>
              <a:endParaRPr/>
            </a:p>
          </p:txBody>
        </p:sp>
      </p:grpSp>
      <p:sp>
        <p:nvSpPr>
          <p:cNvPr id="46" name="Google Shape;494;p18">
            <a:extLst>
              <a:ext uri="{FF2B5EF4-FFF2-40B4-BE49-F238E27FC236}">
                <a16:creationId xmlns:a16="http://schemas.microsoft.com/office/drawing/2014/main" id="{9EA56341-B1FB-E2D6-2112-F97B474DDC09}"/>
              </a:ext>
            </a:extLst>
          </p:cNvPr>
          <p:cNvSpPr txBox="1"/>
          <p:nvPr/>
        </p:nvSpPr>
        <p:spPr>
          <a:xfrm>
            <a:off x="3739444" y="3261481"/>
            <a:ext cx="7127272" cy="86173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chemeClr val="dk1"/>
                </a:solidFill>
                <a:latin typeface="Lato Black"/>
                <a:ea typeface="Lato Black"/>
                <a:cs typeface="Lato Black"/>
                <a:sym typeface="Lato Black"/>
              </a:rPr>
              <a:t>(Phase 1) Client History Phase</a:t>
            </a:r>
            <a:endParaRPr sz="3200"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47" name="Google Shape;495;p18">
            <a:extLst>
              <a:ext uri="{FF2B5EF4-FFF2-40B4-BE49-F238E27FC236}">
                <a16:creationId xmlns:a16="http://schemas.microsoft.com/office/drawing/2014/main" id="{43E2024A-F791-A7DF-580E-B1B22BCA7807}"/>
              </a:ext>
            </a:extLst>
          </p:cNvPr>
          <p:cNvSpPr txBox="1"/>
          <p:nvPr/>
        </p:nvSpPr>
        <p:spPr>
          <a:xfrm>
            <a:off x="3745120" y="4759669"/>
            <a:ext cx="6651180" cy="86173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chemeClr val="dk1"/>
                </a:solidFill>
                <a:latin typeface="Lato Black"/>
                <a:ea typeface="Lato Black"/>
                <a:cs typeface="Lato Black"/>
                <a:sym typeface="Lato Black"/>
              </a:rPr>
              <a:t>(Phase 2) Preparation Phase</a:t>
            </a:r>
            <a:endParaRPr sz="3200"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48" name="Google Shape;496;p18">
            <a:extLst>
              <a:ext uri="{FF2B5EF4-FFF2-40B4-BE49-F238E27FC236}">
                <a16:creationId xmlns:a16="http://schemas.microsoft.com/office/drawing/2014/main" id="{EB243B4B-D738-47E9-FCE1-AA7C4857037D}"/>
              </a:ext>
            </a:extLst>
          </p:cNvPr>
          <p:cNvSpPr txBox="1"/>
          <p:nvPr/>
        </p:nvSpPr>
        <p:spPr>
          <a:xfrm>
            <a:off x="3739444" y="6263635"/>
            <a:ext cx="6665607" cy="86173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dirty="0">
                <a:solidFill>
                  <a:schemeClr val="dk1"/>
                </a:solidFill>
                <a:latin typeface="Lato Black"/>
                <a:ea typeface="Lato Black"/>
                <a:cs typeface="Lato Black"/>
                <a:sym typeface="Lato Black"/>
              </a:rPr>
              <a:t>(Phase 3) Assessment Phase</a:t>
            </a:r>
            <a:endParaRPr sz="3200"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49" name="Google Shape;497;p18">
            <a:extLst>
              <a:ext uri="{FF2B5EF4-FFF2-40B4-BE49-F238E27FC236}">
                <a16:creationId xmlns:a16="http://schemas.microsoft.com/office/drawing/2014/main" id="{53671E58-86D7-43EA-B3EB-F4C7D3129238}"/>
              </a:ext>
            </a:extLst>
          </p:cNvPr>
          <p:cNvSpPr txBox="1"/>
          <p:nvPr/>
        </p:nvSpPr>
        <p:spPr>
          <a:xfrm>
            <a:off x="3760462" y="7855194"/>
            <a:ext cx="7497565" cy="86173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chemeClr val="dk1"/>
                </a:solidFill>
                <a:latin typeface="Lato Black"/>
                <a:ea typeface="Lato Black"/>
                <a:cs typeface="Lato Black"/>
                <a:sym typeface="Lato Black"/>
              </a:rPr>
              <a:t>(Phase 4) Desensitization Phase</a:t>
            </a:r>
            <a:endParaRPr sz="3200" dirty="0"/>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50" name="Google Shape;498;p18">
            <a:extLst>
              <a:ext uri="{FF2B5EF4-FFF2-40B4-BE49-F238E27FC236}">
                <a16:creationId xmlns:a16="http://schemas.microsoft.com/office/drawing/2014/main" id="{49A1906E-17E6-B1CA-D40D-F9711E432E63}"/>
              </a:ext>
            </a:extLst>
          </p:cNvPr>
          <p:cNvSpPr txBox="1"/>
          <p:nvPr/>
        </p:nvSpPr>
        <p:spPr>
          <a:xfrm>
            <a:off x="11651050" y="3290173"/>
            <a:ext cx="6506909"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chemeClr val="dk1"/>
                </a:solidFill>
                <a:latin typeface="Lato Black"/>
                <a:ea typeface="Lato Black"/>
                <a:cs typeface="Lato Black"/>
                <a:sym typeface="Lato Black"/>
              </a:rPr>
              <a:t>(Phase 5) Installation Phase</a:t>
            </a:r>
            <a:endParaRPr sz="3200" dirty="0"/>
          </a:p>
          <a:p>
            <a:pPr marL="0" marR="0" lvl="0" indent="0" algn="l" rtl="0">
              <a:spcBef>
                <a:spcPts val="0"/>
              </a:spcBef>
              <a:spcAft>
                <a:spcPts val="0"/>
              </a:spcAft>
              <a:buNone/>
            </a:pPr>
            <a:endParaRPr sz="3200" dirty="0">
              <a:solidFill>
                <a:schemeClr val="dk1"/>
              </a:solidFill>
              <a:latin typeface="Calibri"/>
              <a:ea typeface="Calibri"/>
              <a:cs typeface="Calibri"/>
              <a:sym typeface="Calibri"/>
            </a:endParaRPr>
          </a:p>
        </p:txBody>
      </p:sp>
      <p:sp>
        <p:nvSpPr>
          <p:cNvPr id="51" name="Google Shape;499;p18">
            <a:extLst>
              <a:ext uri="{FF2B5EF4-FFF2-40B4-BE49-F238E27FC236}">
                <a16:creationId xmlns:a16="http://schemas.microsoft.com/office/drawing/2014/main" id="{2AC72C85-E1D3-88C6-048E-D13EF54E82BD}"/>
              </a:ext>
            </a:extLst>
          </p:cNvPr>
          <p:cNvSpPr txBox="1"/>
          <p:nvPr/>
        </p:nvSpPr>
        <p:spPr>
          <a:xfrm>
            <a:off x="11685783" y="4821310"/>
            <a:ext cx="6328977"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a:solidFill>
                  <a:schemeClr val="dk1"/>
                </a:solidFill>
                <a:latin typeface="Lato Black"/>
                <a:ea typeface="Lato Black"/>
                <a:cs typeface="Lato Black"/>
                <a:sym typeface="Lato Black"/>
              </a:rPr>
              <a:t>(Phase 6) Body Scan Phase</a:t>
            </a:r>
            <a:endParaRPr sz="3200"/>
          </a:p>
          <a:p>
            <a:pPr marL="0" marR="0" lvl="0" indent="0" algn="l" rtl="0">
              <a:spcBef>
                <a:spcPts val="0"/>
              </a:spcBef>
              <a:spcAft>
                <a:spcPts val="0"/>
              </a:spcAft>
              <a:buNone/>
            </a:pPr>
            <a:endParaRPr sz="3200">
              <a:solidFill>
                <a:schemeClr val="dk1"/>
              </a:solidFill>
              <a:latin typeface="Calibri"/>
              <a:ea typeface="Calibri"/>
              <a:cs typeface="Calibri"/>
              <a:sym typeface="Calibri"/>
            </a:endParaRPr>
          </a:p>
        </p:txBody>
      </p:sp>
      <p:sp>
        <p:nvSpPr>
          <p:cNvPr id="52" name="Google Shape;500;p18">
            <a:extLst>
              <a:ext uri="{FF2B5EF4-FFF2-40B4-BE49-F238E27FC236}">
                <a16:creationId xmlns:a16="http://schemas.microsoft.com/office/drawing/2014/main" id="{FFAA3C47-8B6C-66B6-4CE8-8FC6E8F2F617}"/>
              </a:ext>
            </a:extLst>
          </p:cNvPr>
          <p:cNvSpPr txBox="1"/>
          <p:nvPr/>
        </p:nvSpPr>
        <p:spPr>
          <a:xfrm>
            <a:off x="11685783" y="6384440"/>
            <a:ext cx="5666936"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a:solidFill>
                  <a:schemeClr val="dk1"/>
                </a:solidFill>
                <a:latin typeface="Lato Black"/>
                <a:ea typeface="Lato Black"/>
                <a:cs typeface="Lato Black"/>
                <a:sym typeface="Lato Black"/>
              </a:rPr>
              <a:t>(Phase 7) Closure Phase</a:t>
            </a:r>
            <a:endParaRPr sz="3200"/>
          </a:p>
        </p:txBody>
      </p:sp>
      <p:grpSp>
        <p:nvGrpSpPr>
          <p:cNvPr id="53" name="Google Shape;470;p18">
            <a:extLst>
              <a:ext uri="{FF2B5EF4-FFF2-40B4-BE49-F238E27FC236}">
                <a16:creationId xmlns:a16="http://schemas.microsoft.com/office/drawing/2014/main" id="{129D294F-89EE-138D-082B-9BE18B446669}"/>
              </a:ext>
            </a:extLst>
          </p:cNvPr>
          <p:cNvGrpSpPr/>
          <p:nvPr/>
        </p:nvGrpSpPr>
        <p:grpSpPr>
          <a:xfrm>
            <a:off x="2708205" y="3146189"/>
            <a:ext cx="953513" cy="953513"/>
            <a:chOff x="4086808" y="4896781"/>
            <a:chExt cx="953513" cy="953513"/>
          </a:xfrm>
          <a:solidFill>
            <a:srgbClr val="B6DFCD"/>
          </a:solidFill>
        </p:grpSpPr>
        <p:sp>
          <p:nvSpPr>
            <p:cNvPr id="54" name="Google Shape;471;p18">
              <a:extLst>
                <a:ext uri="{FF2B5EF4-FFF2-40B4-BE49-F238E27FC236}">
                  <a16:creationId xmlns:a16="http://schemas.microsoft.com/office/drawing/2014/main" id="{BCFAF1CD-2462-45A9-743A-9D8B0183B435}"/>
                </a:ext>
              </a:extLst>
            </p:cNvPr>
            <p:cNvSpPr/>
            <p:nvPr/>
          </p:nvSpPr>
          <p:spPr>
            <a:xfrm>
              <a:off x="4086808" y="4896781"/>
              <a:ext cx="953513" cy="953513"/>
            </a:xfrm>
            <a:prstGeom prst="roundRect">
              <a:avLst>
                <a:gd name="adj"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5" name="Google Shape;472;p18">
              <a:extLst>
                <a:ext uri="{FF2B5EF4-FFF2-40B4-BE49-F238E27FC236}">
                  <a16:creationId xmlns:a16="http://schemas.microsoft.com/office/drawing/2014/main" id="{24321CEB-8C8B-0024-F5B3-23839B2BEB47}"/>
                </a:ext>
              </a:extLst>
            </p:cNvPr>
            <p:cNvSpPr txBox="1"/>
            <p:nvPr/>
          </p:nvSpPr>
          <p:spPr>
            <a:xfrm>
              <a:off x="4338217" y="5019594"/>
              <a:ext cx="450694" cy="707886"/>
            </a:xfrm>
            <a:prstGeom prst="rect">
              <a:avLst/>
            </a:prstGeom>
            <a:grp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000" b="1" dirty="0">
                  <a:solidFill>
                    <a:schemeClr val="lt1"/>
                  </a:solidFill>
                  <a:latin typeface="Lato Black"/>
                  <a:ea typeface="Lato Black"/>
                  <a:cs typeface="Lato Black"/>
                  <a:sym typeface="Lato Black"/>
                </a:rPr>
                <a:t>1</a:t>
              </a:r>
              <a:endParaRPr dirty="0"/>
            </a:p>
          </p:txBody>
        </p:sp>
      </p:grpSp>
      <p:pic>
        <p:nvPicPr>
          <p:cNvPr id="58" name="Google Shape;427;p16" descr="A picture containing icon&#10;&#10;Description automatically generated">
            <a:extLst>
              <a:ext uri="{FF2B5EF4-FFF2-40B4-BE49-F238E27FC236}">
                <a16:creationId xmlns:a16="http://schemas.microsoft.com/office/drawing/2014/main" id="{CDF14FE3-AD56-1A00-13DF-72F186566755}"/>
              </a:ext>
            </a:extLst>
          </p:cNvPr>
          <p:cNvPicPr preferRelativeResize="0"/>
          <p:nvPr/>
        </p:nvPicPr>
        <p:blipFill rotWithShape="1">
          <a:blip r:embed="rId2">
            <a:alphaModFix/>
          </a:blip>
          <a:srcRect/>
          <a:stretch/>
        </p:blipFill>
        <p:spPr>
          <a:xfrm>
            <a:off x="15642521" y="8612247"/>
            <a:ext cx="2613948" cy="2080260"/>
          </a:xfrm>
          <a:prstGeom prst="rect">
            <a:avLst/>
          </a:prstGeom>
          <a:noFill/>
          <a:ln>
            <a:noFill/>
          </a:ln>
        </p:spPr>
      </p:pic>
      <p:sp>
        <p:nvSpPr>
          <p:cNvPr id="59" name="Google Shape;428;p16">
            <a:extLst>
              <a:ext uri="{FF2B5EF4-FFF2-40B4-BE49-F238E27FC236}">
                <a16:creationId xmlns:a16="http://schemas.microsoft.com/office/drawing/2014/main" id="{BAE7BBE0-392E-EE7B-6882-013078865E9F}"/>
              </a:ext>
            </a:extLst>
          </p:cNvPr>
          <p:cNvSpPr/>
          <p:nvPr/>
        </p:nvSpPr>
        <p:spPr>
          <a:xfrm>
            <a:off x="15897636" y="9478020"/>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3" name="object 6">
            <a:extLst>
              <a:ext uri="{FF2B5EF4-FFF2-40B4-BE49-F238E27FC236}">
                <a16:creationId xmlns:a16="http://schemas.microsoft.com/office/drawing/2014/main" id="{3EB63F3A-7C9A-F39B-F09C-5252EA8FA9DD}"/>
              </a:ext>
            </a:extLst>
          </p:cNvPr>
          <p:cNvSpPr/>
          <p:nvPr/>
        </p:nvSpPr>
        <p:spPr>
          <a:xfrm>
            <a:off x="14804456" y="682964"/>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4" name="object 7">
            <a:extLst>
              <a:ext uri="{FF2B5EF4-FFF2-40B4-BE49-F238E27FC236}">
                <a16:creationId xmlns:a16="http://schemas.microsoft.com/office/drawing/2014/main" id="{3C7BD564-2CD8-CE55-01EE-CE7933654B43}"/>
              </a:ext>
            </a:extLst>
          </p:cNvPr>
          <p:cNvPicPr/>
          <p:nvPr/>
        </p:nvPicPr>
        <p:blipFill>
          <a:blip r:embed="rId3" cstate="print"/>
          <a:stretch>
            <a:fillRect/>
          </a:stretch>
        </p:blipFill>
        <p:spPr>
          <a:xfrm>
            <a:off x="16078200" y="681025"/>
            <a:ext cx="1795239" cy="349962"/>
          </a:xfrm>
          <a:prstGeom prst="rect">
            <a:avLst/>
          </a:prstGeom>
        </p:spPr>
      </p:pic>
      <p:sp>
        <p:nvSpPr>
          <p:cNvPr id="5" name="object 10">
            <a:extLst>
              <a:ext uri="{FF2B5EF4-FFF2-40B4-BE49-F238E27FC236}">
                <a16:creationId xmlns:a16="http://schemas.microsoft.com/office/drawing/2014/main" id="{A16A533D-DF83-19F5-4B0C-8EA5FC7393F8}"/>
              </a:ext>
            </a:extLst>
          </p:cNvPr>
          <p:cNvSpPr/>
          <p:nvPr/>
        </p:nvSpPr>
        <p:spPr>
          <a:xfrm>
            <a:off x="14326670" y="388007"/>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6" name="object 11">
            <a:extLst>
              <a:ext uri="{FF2B5EF4-FFF2-40B4-BE49-F238E27FC236}">
                <a16:creationId xmlns:a16="http://schemas.microsoft.com/office/drawing/2014/main" id="{4C79E201-307F-0D6C-E239-81945D8B7A19}"/>
              </a:ext>
            </a:extLst>
          </p:cNvPr>
          <p:cNvSpPr/>
          <p:nvPr/>
        </p:nvSpPr>
        <p:spPr>
          <a:xfrm>
            <a:off x="14480048" y="537168"/>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02058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 y="-185057"/>
            <a:ext cx="18287999" cy="10477500"/>
          </a:xfrm>
          <a:prstGeom prst="rect">
            <a:avLst/>
          </a:prstGeom>
        </p:spPr>
      </p:pic>
      <p:sp>
        <p:nvSpPr>
          <p:cNvPr id="3" name="object 3"/>
          <p:cNvSpPr txBox="1">
            <a:spLocks noGrp="1"/>
          </p:cNvSpPr>
          <p:nvPr>
            <p:ph type="title"/>
          </p:nvPr>
        </p:nvSpPr>
        <p:spPr>
          <a:xfrm>
            <a:off x="3636665" y="4305300"/>
            <a:ext cx="12268200" cy="997709"/>
          </a:xfrm>
          <a:prstGeom prst="rect">
            <a:avLst/>
          </a:prstGeom>
        </p:spPr>
        <p:txBody>
          <a:bodyPr vert="horz" wrap="square" lIns="0" tIns="12700" rIns="0" bIns="0" rtlCol="0">
            <a:spAutoFit/>
          </a:bodyPr>
          <a:lstStyle/>
          <a:p>
            <a:pPr marL="12700">
              <a:lnSpc>
                <a:spcPct val="100000"/>
              </a:lnSpc>
              <a:spcBef>
                <a:spcPts val="100"/>
              </a:spcBef>
            </a:pPr>
            <a:r>
              <a:rPr lang="en-US" spc="-10" dirty="0"/>
              <a:t>Phase 3 and 4 Demonstration</a:t>
            </a:r>
            <a:endParaRPr spc="-10" dirty="0"/>
          </a:p>
        </p:txBody>
      </p:sp>
      <p:sp>
        <p:nvSpPr>
          <p:cNvPr id="6" name="object 6"/>
          <p:cNvSpPr/>
          <p:nvPr/>
        </p:nvSpPr>
        <p:spPr>
          <a:xfrm>
            <a:off x="1678459" y="4005416"/>
            <a:ext cx="304800" cy="6282055"/>
          </a:xfrm>
          <a:custGeom>
            <a:avLst/>
            <a:gdLst/>
            <a:ahLst/>
            <a:cxnLst/>
            <a:rect l="l" t="t" r="r" b="b"/>
            <a:pathLst>
              <a:path w="304800" h="6282055">
                <a:moveTo>
                  <a:pt x="0" y="0"/>
                </a:moveTo>
                <a:lnTo>
                  <a:pt x="304799" y="0"/>
                </a:lnTo>
                <a:lnTo>
                  <a:pt x="304799" y="6281583"/>
                </a:lnTo>
                <a:lnTo>
                  <a:pt x="0" y="6281583"/>
                </a:lnTo>
                <a:lnTo>
                  <a:pt x="0" y="0"/>
                </a:lnTo>
                <a:close/>
              </a:path>
            </a:pathLst>
          </a:custGeom>
          <a:solidFill>
            <a:srgbClr val="01A0C6"/>
          </a:solidFill>
        </p:spPr>
        <p:txBody>
          <a:bodyPr wrap="square" lIns="0" tIns="0" rIns="0" bIns="0" rtlCol="0"/>
          <a:lstStyle/>
          <a:p>
            <a:endParaRPr/>
          </a:p>
        </p:txBody>
      </p:sp>
      <p:sp>
        <p:nvSpPr>
          <p:cNvPr id="4" name="object 6">
            <a:extLst>
              <a:ext uri="{FF2B5EF4-FFF2-40B4-BE49-F238E27FC236}">
                <a16:creationId xmlns:a16="http://schemas.microsoft.com/office/drawing/2014/main" id="{78C08FFD-A805-894C-24FF-D9AFEE850CBE}"/>
              </a:ext>
            </a:extLst>
          </p:cNvPr>
          <p:cNvSpPr/>
          <p:nvPr/>
        </p:nvSpPr>
        <p:spPr>
          <a:xfrm>
            <a:off x="1047711" y="886268"/>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5" name="object 7">
            <a:extLst>
              <a:ext uri="{FF2B5EF4-FFF2-40B4-BE49-F238E27FC236}">
                <a16:creationId xmlns:a16="http://schemas.microsoft.com/office/drawing/2014/main" id="{B70E870A-C27A-3B10-5AEA-2412BDC9A5ED}"/>
              </a:ext>
            </a:extLst>
          </p:cNvPr>
          <p:cNvPicPr/>
          <p:nvPr/>
        </p:nvPicPr>
        <p:blipFill>
          <a:blip r:embed="rId3" cstate="print"/>
          <a:stretch>
            <a:fillRect/>
          </a:stretch>
        </p:blipFill>
        <p:spPr>
          <a:xfrm>
            <a:off x="2321455" y="884329"/>
            <a:ext cx="1795239" cy="349962"/>
          </a:xfrm>
          <a:prstGeom prst="rect">
            <a:avLst/>
          </a:prstGeom>
        </p:spPr>
      </p:pic>
      <p:sp>
        <p:nvSpPr>
          <p:cNvPr id="7" name="object 10">
            <a:extLst>
              <a:ext uri="{FF2B5EF4-FFF2-40B4-BE49-F238E27FC236}">
                <a16:creationId xmlns:a16="http://schemas.microsoft.com/office/drawing/2014/main" id="{9055735A-C86B-C856-A32D-1A9929DC32AD}"/>
              </a:ext>
            </a:extLst>
          </p:cNvPr>
          <p:cNvSpPr/>
          <p:nvPr/>
        </p:nvSpPr>
        <p:spPr>
          <a:xfrm>
            <a:off x="569925" y="591311"/>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8" name="object 11">
            <a:extLst>
              <a:ext uri="{FF2B5EF4-FFF2-40B4-BE49-F238E27FC236}">
                <a16:creationId xmlns:a16="http://schemas.microsoft.com/office/drawing/2014/main" id="{1EE5121A-DEB3-FB0A-3E18-544AB536282F}"/>
              </a:ext>
            </a:extLst>
          </p:cNvPr>
          <p:cNvSpPr/>
          <p:nvPr/>
        </p:nvSpPr>
        <p:spPr>
          <a:xfrm>
            <a:off x="723303" y="740472"/>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2390383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5105400" y="1183989"/>
            <a:ext cx="9236676" cy="997709"/>
          </a:xfrm>
          <a:prstGeom prst="rect">
            <a:avLst/>
          </a:prstGeom>
        </p:spPr>
        <p:txBody>
          <a:bodyPr vert="horz" wrap="square" lIns="0" tIns="12700" rIns="0" bIns="0" rtlCol="0">
            <a:spAutoFit/>
          </a:bodyPr>
          <a:lstStyle/>
          <a:p>
            <a:pPr marL="12700">
              <a:lnSpc>
                <a:spcPct val="100000"/>
              </a:lnSpc>
              <a:spcBef>
                <a:spcPts val="100"/>
              </a:spcBef>
            </a:pPr>
            <a:r>
              <a:rPr lang="en-US" sz="6200" spc="-105" dirty="0">
                <a:solidFill>
                  <a:schemeClr val="bg1"/>
                </a:solidFill>
              </a:rPr>
              <a:t>Phase 5: Installation </a:t>
            </a:r>
            <a:endParaRPr sz="6200" spc="-95" dirty="0">
              <a:solidFill>
                <a:schemeClr val="bg1"/>
              </a:solidFill>
            </a:endParaRPr>
          </a:p>
        </p:txBody>
      </p:sp>
      <p:sp>
        <p:nvSpPr>
          <p:cNvPr id="4" name="object 4"/>
          <p:cNvSpPr/>
          <p:nvPr/>
        </p:nvSpPr>
        <p:spPr>
          <a:xfrm>
            <a:off x="3974968" y="3814749"/>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1371600" lvl="1" indent="-254000" algn="l" rtl="0">
              <a:lnSpc>
                <a:spcPct val="90000"/>
              </a:lnSpc>
              <a:spcBef>
                <a:spcPts val="1000"/>
              </a:spcBef>
              <a:spcAft>
                <a:spcPts val="0"/>
              </a:spcAft>
              <a:buClr>
                <a:srgbClr val="A8D08C"/>
              </a:buClr>
              <a:buSzPts val="3200"/>
              <a:buFont typeface="Noto Sans Symbols"/>
              <a:buNone/>
            </a:pPr>
            <a:endParaRPr sz="3200" dirty="0"/>
          </a:p>
          <a:p>
            <a:pPr marL="914400" lvl="1" indent="0" algn="l" rtl="0">
              <a:lnSpc>
                <a:spcPct val="90000"/>
              </a:lnSpc>
              <a:spcBef>
                <a:spcPts val="1000"/>
              </a:spcBef>
              <a:spcAft>
                <a:spcPts val="0"/>
              </a:spcAft>
              <a:buClr>
                <a:srgbClr val="A8D08C"/>
              </a:buClr>
              <a:buSzPts val="3200"/>
              <a:buNone/>
            </a:pPr>
            <a:endParaRPr sz="3200" dirty="0"/>
          </a:p>
          <a:p>
            <a:pPr marL="0" lvl="0" indent="0" algn="l" rtl="0">
              <a:lnSpc>
                <a:spcPct val="90000"/>
              </a:lnSpc>
              <a:spcBef>
                <a:spcPts val="2000"/>
              </a:spcBef>
              <a:spcAft>
                <a:spcPts val="0"/>
              </a:spcAft>
              <a:buClr>
                <a:srgbClr val="A8D08C"/>
              </a:buClr>
              <a:buSzPts val="4000"/>
              <a:buNone/>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TextBox 4">
            <a:extLst>
              <a:ext uri="{FF2B5EF4-FFF2-40B4-BE49-F238E27FC236}">
                <a16:creationId xmlns:a16="http://schemas.microsoft.com/office/drawing/2014/main" id="{7E82D3D9-2808-C36E-920E-8711675BFE7C}"/>
              </a:ext>
            </a:extLst>
          </p:cNvPr>
          <p:cNvSpPr txBox="1"/>
          <p:nvPr/>
        </p:nvSpPr>
        <p:spPr>
          <a:xfrm>
            <a:off x="5105400" y="4854037"/>
            <a:ext cx="12344400" cy="3477875"/>
          </a:xfrm>
          <a:prstGeom prst="rect">
            <a:avLst/>
          </a:prstGeom>
          <a:noFill/>
        </p:spPr>
        <p:txBody>
          <a:bodyPr wrap="square" rtlCol="0">
            <a:spAutoFit/>
          </a:bodyPr>
          <a:lstStyle/>
          <a:p>
            <a:pPr marL="457200" indent="-457200">
              <a:buFont typeface="Wingdings" pitchFamily="2" charset="2"/>
              <a:buChar char="Ø"/>
            </a:pPr>
            <a:r>
              <a:rPr lang="en-US" sz="3200" b="1" dirty="0">
                <a:latin typeface="Lato Black" panose="020F0502020204030203" pitchFamily="34" charset="0"/>
                <a:ea typeface="Lato Black" panose="020F0502020204030203" pitchFamily="34" charset="0"/>
                <a:cs typeface="Lato Black" panose="020F0502020204030203" pitchFamily="34" charset="0"/>
              </a:rPr>
              <a:t>How do we know phase 4 is complete?</a:t>
            </a:r>
          </a:p>
          <a:p>
            <a:pPr marL="457200" lvl="3" indent="-457200">
              <a:buFont typeface="Arial" panose="020B0604020202020204" pitchFamily="34" charset="0"/>
              <a:buChar char="•"/>
            </a:pPr>
            <a:endParaRPr lang="en-US" sz="3200" b="1" dirty="0">
              <a:latin typeface="Lato Black" panose="020F0502020204030203" pitchFamily="34" charset="0"/>
              <a:ea typeface="Lato Black" panose="020F0502020204030203" pitchFamily="34" charset="0"/>
              <a:cs typeface="Lato Black" panose="020F0502020204030203" pitchFamily="34" charset="0"/>
            </a:endParaRPr>
          </a:p>
          <a:p>
            <a:pPr marL="457200" lvl="3" indent="-457200">
              <a:buFont typeface="Arial" panose="020B0604020202020204" pitchFamily="34" charset="0"/>
              <a:buChar char="•"/>
            </a:pPr>
            <a:endParaRPr lang="en-US" sz="3200" b="1" dirty="0">
              <a:latin typeface="Lato Black" panose="020F0502020204030203" pitchFamily="34" charset="0"/>
              <a:ea typeface="Lato Black" panose="020F0502020204030203" pitchFamily="34" charset="0"/>
              <a:cs typeface="Lato Black" panose="020F0502020204030203" pitchFamily="34" charset="0"/>
            </a:endParaRPr>
          </a:p>
          <a:p>
            <a:pPr marL="457200" lvl="3" indent="-457200">
              <a:buFont typeface="Wingdings" pitchFamily="2" charset="2"/>
              <a:buChar char="Ø"/>
            </a:pPr>
            <a:r>
              <a:rPr lang="en-US" sz="3200" b="1" dirty="0">
                <a:latin typeface="Lato Black" panose="020F0502020204030203" pitchFamily="34" charset="0"/>
                <a:ea typeface="Lato Black" panose="020F0502020204030203" pitchFamily="34" charset="0"/>
                <a:cs typeface="Lato Black" panose="020F0502020204030203" pitchFamily="34" charset="0"/>
              </a:rPr>
              <a:t>Body language</a:t>
            </a:r>
          </a:p>
          <a:p>
            <a:pPr marL="457200" lvl="3" indent="-457200">
              <a:buFont typeface="Wingdings" pitchFamily="2" charset="2"/>
              <a:buChar char="Ø"/>
            </a:pPr>
            <a:r>
              <a:rPr lang="en-US" sz="3200" b="1" dirty="0">
                <a:latin typeface="Lato Black" panose="020F0502020204030203" pitchFamily="34" charset="0"/>
                <a:ea typeface="Lato Black" panose="020F0502020204030203" pitchFamily="34" charset="0"/>
                <a:cs typeface="Lato Black" panose="020F0502020204030203" pitchFamily="34" charset="0"/>
              </a:rPr>
              <a:t>Thought content</a:t>
            </a:r>
          </a:p>
          <a:p>
            <a:pPr lvl="3"/>
            <a:endParaRPr lang="en-US" sz="3200" dirty="0">
              <a:latin typeface="Lato Black" panose="020F0502020204030203" pitchFamily="34" charset="0"/>
              <a:ea typeface="Lato Black" panose="020F0502020204030203" pitchFamily="34" charset="0"/>
              <a:cs typeface="Lato Black" panose="020F0502020204030203" pitchFamily="34" charset="0"/>
            </a:endParaRPr>
          </a:p>
          <a:p>
            <a:pPr marL="457200" indent="-457200">
              <a:buFont typeface="Arial" panose="020B0604020202020204" pitchFamily="34" charset="0"/>
              <a:buChar char="•"/>
            </a:pPr>
            <a:endParaRPr lang="en-US" sz="2800" dirty="0">
              <a:latin typeface="Lato Black" panose="020F0502020204030203" pitchFamily="34" charset="0"/>
              <a:ea typeface="Lato Black" panose="020F0502020204030203" pitchFamily="34" charset="0"/>
              <a:cs typeface="Lato Black" panose="020F0502020204030203" pitchFamily="34" charset="0"/>
            </a:endParaRPr>
          </a:p>
        </p:txBody>
      </p:sp>
      <p:sp>
        <p:nvSpPr>
          <p:cNvPr id="8" name="TextBox 7">
            <a:extLst>
              <a:ext uri="{FF2B5EF4-FFF2-40B4-BE49-F238E27FC236}">
                <a16:creationId xmlns:a16="http://schemas.microsoft.com/office/drawing/2014/main" id="{0EA18F3E-298A-C91C-89DB-172556989792}"/>
              </a:ext>
            </a:extLst>
          </p:cNvPr>
          <p:cNvSpPr txBox="1"/>
          <p:nvPr/>
        </p:nvSpPr>
        <p:spPr>
          <a:xfrm>
            <a:off x="4572000" y="4269262"/>
            <a:ext cx="9144000" cy="584775"/>
          </a:xfrm>
          <a:prstGeom prst="rect">
            <a:avLst/>
          </a:prstGeom>
          <a:noFill/>
        </p:spPr>
        <p:txBody>
          <a:bodyPr wrap="square">
            <a:spAutoFit/>
          </a:bodyPr>
          <a:lstStyle/>
          <a:p>
            <a:pPr marL="457200" indent="-457200">
              <a:buFont typeface="Arial" panose="020B0604020202020204" pitchFamily="34" charset="0"/>
              <a:buChar char="•"/>
            </a:pPr>
            <a:r>
              <a:rPr lang="en-US" sz="3200" b="1" dirty="0">
                <a:latin typeface="Lato Black" panose="020F0502020204030203" pitchFamily="34" charset="0"/>
                <a:ea typeface="Lato Black" panose="020F0502020204030203" pitchFamily="34" charset="0"/>
                <a:cs typeface="Lato Black" panose="020F0502020204030203" pitchFamily="34" charset="0"/>
              </a:rPr>
              <a:t>Conducted once Phase 4 is complete.</a:t>
            </a:r>
          </a:p>
        </p:txBody>
      </p:sp>
      <p:sp>
        <p:nvSpPr>
          <p:cNvPr id="12" name="TextBox 11">
            <a:extLst>
              <a:ext uri="{FF2B5EF4-FFF2-40B4-BE49-F238E27FC236}">
                <a16:creationId xmlns:a16="http://schemas.microsoft.com/office/drawing/2014/main" id="{89872B45-09AE-5014-37BF-9467ED044C60}"/>
              </a:ext>
            </a:extLst>
          </p:cNvPr>
          <p:cNvSpPr txBox="1"/>
          <p:nvPr/>
        </p:nvSpPr>
        <p:spPr>
          <a:xfrm>
            <a:off x="4572000" y="5742875"/>
            <a:ext cx="9144000" cy="584775"/>
          </a:xfrm>
          <a:prstGeom prst="rect">
            <a:avLst/>
          </a:prstGeom>
          <a:noFill/>
        </p:spPr>
        <p:txBody>
          <a:bodyPr wrap="square">
            <a:spAutoFit/>
          </a:bodyPr>
          <a:lstStyle/>
          <a:p>
            <a:pPr marL="285750" indent="-285750">
              <a:buFont typeface="Arial" panose="020B0604020202020204" pitchFamily="34" charset="0"/>
              <a:buChar char="•"/>
            </a:pPr>
            <a:r>
              <a:rPr lang="en-US" sz="3200" b="1" dirty="0">
                <a:latin typeface="Lato Black" panose="020F0502020204030203" pitchFamily="34" charset="0"/>
                <a:ea typeface="Lato Black" panose="020F0502020204030203" pitchFamily="34" charset="0"/>
                <a:cs typeface="Lato Black" panose="020F0502020204030203" pitchFamily="34" charset="0"/>
              </a:rPr>
              <a:t> Getting beyond the “SUDs of 0” </a:t>
            </a:r>
          </a:p>
        </p:txBody>
      </p:sp>
      <p:sp>
        <p:nvSpPr>
          <p:cNvPr id="13" name="object 6">
            <a:extLst>
              <a:ext uri="{FF2B5EF4-FFF2-40B4-BE49-F238E27FC236}">
                <a16:creationId xmlns:a16="http://schemas.microsoft.com/office/drawing/2014/main" id="{389679E2-EA89-1E3D-7A86-76D376AE5515}"/>
              </a:ext>
            </a:extLst>
          </p:cNvPr>
          <p:cNvSpPr/>
          <p:nvPr/>
        </p:nvSpPr>
        <p:spPr>
          <a:xfrm>
            <a:off x="742962" y="9448714"/>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14" name="object 7">
            <a:extLst>
              <a:ext uri="{FF2B5EF4-FFF2-40B4-BE49-F238E27FC236}">
                <a16:creationId xmlns:a16="http://schemas.microsoft.com/office/drawing/2014/main" id="{A440D9B7-2A12-463B-45C0-F937669E0AB0}"/>
              </a:ext>
            </a:extLst>
          </p:cNvPr>
          <p:cNvPicPr/>
          <p:nvPr/>
        </p:nvPicPr>
        <p:blipFill>
          <a:blip r:embed="rId3" cstate="print"/>
          <a:stretch>
            <a:fillRect/>
          </a:stretch>
        </p:blipFill>
        <p:spPr>
          <a:xfrm>
            <a:off x="2016706" y="9446775"/>
            <a:ext cx="1795239" cy="349962"/>
          </a:xfrm>
          <a:prstGeom prst="rect">
            <a:avLst/>
          </a:prstGeom>
        </p:spPr>
      </p:pic>
      <p:sp>
        <p:nvSpPr>
          <p:cNvPr id="15" name="object 10">
            <a:extLst>
              <a:ext uri="{FF2B5EF4-FFF2-40B4-BE49-F238E27FC236}">
                <a16:creationId xmlns:a16="http://schemas.microsoft.com/office/drawing/2014/main" id="{46CA3F98-FADA-2CB2-735E-5B64297D357E}"/>
              </a:ext>
            </a:extLst>
          </p:cNvPr>
          <p:cNvSpPr/>
          <p:nvPr/>
        </p:nvSpPr>
        <p:spPr>
          <a:xfrm>
            <a:off x="265176" y="9153757"/>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6" name="object 11">
            <a:extLst>
              <a:ext uri="{FF2B5EF4-FFF2-40B4-BE49-F238E27FC236}">
                <a16:creationId xmlns:a16="http://schemas.microsoft.com/office/drawing/2014/main" id="{4CCAF029-1F6E-9D47-5678-FD6675E46D8B}"/>
              </a:ext>
            </a:extLst>
          </p:cNvPr>
          <p:cNvSpPr/>
          <p:nvPr/>
        </p:nvSpPr>
        <p:spPr>
          <a:xfrm>
            <a:off x="418554" y="9302918"/>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864687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8288000" cy="2897505"/>
          </a:xfrm>
          <a:custGeom>
            <a:avLst/>
            <a:gdLst/>
            <a:ahLst/>
            <a:cxnLst/>
            <a:rect l="l" t="t" r="r" b="b"/>
            <a:pathLst>
              <a:path w="18288000" h="2897505">
                <a:moveTo>
                  <a:pt x="0" y="0"/>
                </a:moveTo>
                <a:lnTo>
                  <a:pt x="18287999" y="0"/>
                </a:lnTo>
                <a:lnTo>
                  <a:pt x="18287999" y="2897293"/>
                </a:lnTo>
                <a:lnTo>
                  <a:pt x="0" y="2897293"/>
                </a:lnTo>
                <a:lnTo>
                  <a:pt x="0" y="0"/>
                </a:lnTo>
                <a:close/>
              </a:path>
            </a:pathLst>
          </a:custGeom>
          <a:solidFill>
            <a:srgbClr val="01A0C6"/>
          </a:solidFill>
        </p:spPr>
        <p:txBody>
          <a:bodyPr wrap="square" lIns="0" tIns="0" rIns="0" bIns="0" rtlCol="0"/>
          <a:lstStyle/>
          <a:p>
            <a:endParaRPr/>
          </a:p>
        </p:txBody>
      </p:sp>
      <p:sp>
        <p:nvSpPr>
          <p:cNvPr id="3" name="object 3"/>
          <p:cNvSpPr txBox="1">
            <a:spLocks noGrp="1"/>
          </p:cNvSpPr>
          <p:nvPr>
            <p:ph type="title"/>
          </p:nvPr>
        </p:nvSpPr>
        <p:spPr>
          <a:xfrm>
            <a:off x="6172200" y="1234914"/>
            <a:ext cx="9236676" cy="997709"/>
          </a:xfrm>
          <a:prstGeom prst="rect">
            <a:avLst/>
          </a:prstGeom>
        </p:spPr>
        <p:txBody>
          <a:bodyPr vert="horz" wrap="square" lIns="0" tIns="12700" rIns="0" bIns="0" rtlCol="0">
            <a:spAutoFit/>
          </a:bodyPr>
          <a:lstStyle/>
          <a:p>
            <a:pPr marL="12700">
              <a:lnSpc>
                <a:spcPct val="100000"/>
              </a:lnSpc>
              <a:spcBef>
                <a:spcPts val="100"/>
              </a:spcBef>
            </a:pPr>
            <a:r>
              <a:rPr lang="en-US" sz="6200" spc="-105" dirty="0">
                <a:solidFill>
                  <a:schemeClr val="bg1"/>
                </a:solidFill>
              </a:rPr>
              <a:t>Phase 5: Installation </a:t>
            </a:r>
            <a:endParaRPr sz="6200" spc="-95" dirty="0">
              <a:solidFill>
                <a:schemeClr val="bg1"/>
              </a:solidFill>
            </a:endParaRPr>
          </a:p>
        </p:txBody>
      </p:sp>
      <p:sp>
        <p:nvSpPr>
          <p:cNvPr id="4" name="object 4"/>
          <p:cNvSpPr/>
          <p:nvPr/>
        </p:nvSpPr>
        <p:spPr>
          <a:xfrm>
            <a:off x="4038600" y="3820904"/>
            <a:ext cx="304800" cy="6488430"/>
          </a:xfrm>
          <a:custGeom>
            <a:avLst/>
            <a:gdLst/>
            <a:ahLst/>
            <a:cxnLst/>
            <a:rect l="l" t="t" r="r" b="b"/>
            <a:pathLst>
              <a:path w="304800" h="6488430">
                <a:moveTo>
                  <a:pt x="0" y="0"/>
                </a:moveTo>
                <a:lnTo>
                  <a:pt x="304799" y="0"/>
                </a:lnTo>
                <a:lnTo>
                  <a:pt x="304799" y="6487956"/>
                </a:lnTo>
                <a:lnTo>
                  <a:pt x="0" y="6487956"/>
                </a:lnTo>
                <a:lnTo>
                  <a:pt x="0" y="0"/>
                </a:lnTo>
                <a:close/>
              </a:path>
            </a:pathLst>
          </a:custGeom>
          <a:solidFill>
            <a:srgbClr val="B6DECD"/>
          </a:solidFill>
        </p:spPr>
        <p:txBody>
          <a:bodyPr wrap="square" lIns="0" tIns="0" rIns="0" bIns="0" rtlCol="0"/>
          <a:lstStyle/>
          <a:p>
            <a:endParaRPr/>
          </a:p>
        </p:txBody>
      </p:sp>
      <p:sp>
        <p:nvSpPr>
          <p:cNvPr id="6" name="Google Shape;425;p16">
            <a:extLst>
              <a:ext uri="{FF2B5EF4-FFF2-40B4-BE49-F238E27FC236}">
                <a16:creationId xmlns:a16="http://schemas.microsoft.com/office/drawing/2014/main" id="{E43B8FDA-0C78-8623-E272-A98E468E7C7D}"/>
              </a:ext>
            </a:extLst>
          </p:cNvPr>
          <p:cNvSpPr txBox="1">
            <a:spLocks noGrp="1"/>
          </p:cNvSpPr>
          <p:nvPr>
            <p:ph type="body" idx="1"/>
          </p:nvPr>
        </p:nvSpPr>
        <p:spPr>
          <a:xfrm>
            <a:off x="4608576" y="3786343"/>
            <a:ext cx="13679424" cy="6135378"/>
          </a:xfrm>
          <a:prstGeom prst="rect">
            <a:avLst/>
          </a:prstGeom>
          <a:noFill/>
          <a:ln>
            <a:noFill/>
          </a:ln>
        </p:spPr>
        <p:txBody>
          <a:bodyPr spcFirstLastPara="1" wrap="square" lIns="91425" tIns="45700" rIns="91425" bIns="45700" anchor="t" anchorCtr="0">
            <a:noAutofit/>
          </a:bodyPr>
          <a:lstStyle/>
          <a:p>
            <a:pPr marL="1371600" lvl="1" indent="-254000" algn="l" rtl="0">
              <a:lnSpc>
                <a:spcPct val="90000"/>
              </a:lnSpc>
              <a:spcBef>
                <a:spcPts val="1000"/>
              </a:spcBef>
              <a:spcAft>
                <a:spcPts val="0"/>
              </a:spcAft>
              <a:buClr>
                <a:srgbClr val="A8D08C"/>
              </a:buClr>
              <a:buSzPts val="3200"/>
              <a:buFont typeface="Noto Sans Symbols"/>
              <a:buNone/>
            </a:pPr>
            <a:endParaRPr sz="3200" dirty="0"/>
          </a:p>
          <a:p>
            <a:pPr marL="914400" lvl="1" indent="0" algn="l" rtl="0">
              <a:lnSpc>
                <a:spcPct val="90000"/>
              </a:lnSpc>
              <a:spcBef>
                <a:spcPts val="1000"/>
              </a:spcBef>
              <a:spcAft>
                <a:spcPts val="0"/>
              </a:spcAft>
              <a:buClr>
                <a:srgbClr val="A8D08C"/>
              </a:buClr>
              <a:buSzPts val="3200"/>
              <a:buNone/>
            </a:pPr>
            <a:endParaRPr sz="3200" dirty="0"/>
          </a:p>
          <a:p>
            <a:pPr marL="0" lvl="0" indent="0" algn="l" rtl="0">
              <a:lnSpc>
                <a:spcPct val="90000"/>
              </a:lnSpc>
              <a:spcBef>
                <a:spcPts val="2000"/>
              </a:spcBef>
              <a:spcAft>
                <a:spcPts val="0"/>
              </a:spcAft>
              <a:buClr>
                <a:srgbClr val="A8D08C"/>
              </a:buClr>
              <a:buSzPts val="4000"/>
              <a:buNone/>
            </a:pPr>
            <a:endParaRPr sz="4000" dirty="0"/>
          </a:p>
        </p:txBody>
      </p:sp>
      <p:pic>
        <p:nvPicPr>
          <p:cNvPr id="9" name="Google Shape;427;p16" descr="A picture containing icon&#10;&#10;Description automatically generated">
            <a:extLst>
              <a:ext uri="{FF2B5EF4-FFF2-40B4-BE49-F238E27FC236}">
                <a16:creationId xmlns:a16="http://schemas.microsoft.com/office/drawing/2014/main" id="{C8958C9C-CA8D-59D7-ED6B-EB2CD76EE45F}"/>
              </a:ext>
            </a:extLst>
          </p:cNvPr>
          <p:cNvPicPr preferRelativeResize="0"/>
          <p:nvPr/>
        </p:nvPicPr>
        <p:blipFill rotWithShape="1">
          <a:blip r:embed="rId2">
            <a:alphaModFix/>
          </a:blip>
          <a:srcRect/>
          <a:stretch/>
        </p:blipFill>
        <p:spPr>
          <a:xfrm>
            <a:off x="15408876" y="8571982"/>
            <a:ext cx="2613948" cy="2080260"/>
          </a:xfrm>
          <a:prstGeom prst="rect">
            <a:avLst/>
          </a:prstGeom>
          <a:noFill/>
          <a:ln>
            <a:noFill/>
          </a:ln>
        </p:spPr>
      </p:pic>
      <p:sp>
        <p:nvSpPr>
          <p:cNvPr id="10" name="Google Shape;428;p16">
            <a:extLst>
              <a:ext uri="{FF2B5EF4-FFF2-40B4-BE49-F238E27FC236}">
                <a16:creationId xmlns:a16="http://schemas.microsoft.com/office/drawing/2014/main" id="{1475EB4F-C8B0-16A2-E8E1-6B0D539D77EF}"/>
              </a:ext>
            </a:extLst>
          </p:cNvPr>
          <p:cNvSpPr/>
          <p:nvPr/>
        </p:nvSpPr>
        <p:spPr>
          <a:xfrm>
            <a:off x="15713677" y="9427446"/>
            <a:ext cx="2117124"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dirty="0" err="1">
                <a:solidFill>
                  <a:schemeClr val="dk1"/>
                </a:solidFill>
                <a:latin typeface="Lato"/>
                <a:ea typeface="Lato"/>
                <a:cs typeface="Lato"/>
                <a:sym typeface="Lato"/>
              </a:rPr>
              <a:t>EMDRIA.org</a:t>
            </a:r>
            <a:r>
              <a:rPr lang="en-US" sz="1800" dirty="0">
                <a:solidFill>
                  <a:schemeClr val="dk1"/>
                </a:solidFill>
                <a:latin typeface="Lato"/>
                <a:ea typeface="Lato"/>
                <a:cs typeface="Lato"/>
                <a:sym typeface="Lato"/>
              </a:rPr>
              <a:t>, 2022</a:t>
            </a:r>
            <a:endParaRPr dirty="0"/>
          </a:p>
        </p:txBody>
      </p:sp>
      <p:sp>
        <p:nvSpPr>
          <p:cNvPr id="5" name="TextBox 4">
            <a:extLst>
              <a:ext uri="{FF2B5EF4-FFF2-40B4-BE49-F238E27FC236}">
                <a16:creationId xmlns:a16="http://schemas.microsoft.com/office/drawing/2014/main" id="{7E82D3D9-2808-C36E-920E-8711675BFE7C}"/>
              </a:ext>
            </a:extLst>
          </p:cNvPr>
          <p:cNvSpPr txBox="1"/>
          <p:nvPr/>
        </p:nvSpPr>
        <p:spPr>
          <a:xfrm>
            <a:off x="4800600" y="3799043"/>
            <a:ext cx="11963400" cy="5940088"/>
          </a:xfrm>
          <a:prstGeom prst="rect">
            <a:avLst/>
          </a:prstGeom>
          <a:noFill/>
        </p:spPr>
        <p:txBody>
          <a:bodyPr wrap="square" rtlCol="0">
            <a:spAutoFit/>
          </a:bodyPr>
          <a:lstStyle/>
          <a:p>
            <a:pPr marL="457200" lvl="3" indent="-457200">
              <a:buFont typeface="Arial" panose="020B0604020202020204" pitchFamily="34" charset="0"/>
              <a:buChar char="•"/>
            </a:pPr>
            <a:r>
              <a:rPr lang="en-US" sz="3200" dirty="0">
                <a:latin typeface="Lato Black" panose="020F0502020204030203" pitchFamily="34" charset="0"/>
                <a:ea typeface="Lato Black" panose="020F0502020204030203" pitchFamily="34" charset="0"/>
                <a:cs typeface="Lato Black" panose="020F0502020204030203" pitchFamily="34" charset="0"/>
              </a:rPr>
              <a:t>Check in with the positive cognition from the work sheet.</a:t>
            </a:r>
          </a:p>
          <a:p>
            <a:pPr lvl="3"/>
            <a:r>
              <a:rPr lang="en-US" sz="3200" dirty="0">
                <a:latin typeface="Lato Black" panose="020F0502020204030203" pitchFamily="34" charset="0"/>
                <a:ea typeface="Lato Black" panose="020F0502020204030203" pitchFamily="34" charset="0"/>
                <a:cs typeface="Lato Black" panose="020F0502020204030203" pitchFamily="34" charset="0"/>
              </a:rPr>
              <a:t>     “Wow! You have done a lot of work. When you think of the </a:t>
            </a:r>
          </a:p>
          <a:p>
            <a:pPr lvl="3"/>
            <a:r>
              <a:rPr lang="en-US" sz="3200" dirty="0">
                <a:latin typeface="Lato Black" panose="020F0502020204030203" pitchFamily="34" charset="0"/>
                <a:ea typeface="Lato Black" panose="020F0502020204030203" pitchFamily="34" charset="0"/>
                <a:cs typeface="Lato Black" panose="020F0502020204030203" pitchFamily="34" charset="0"/>
              </a:rPr>
              <a:t>     incident now, do the words [PC from earlier] fit, or does </a:t>
            </a:r>
          </a:p>
          <a:p>
            <a:pPr lvl="3"/>
            <a:r>
              <a:rPr lang="en-US" sz="3200" dirty="0">
                <a:latin typeface="Lato Black" panose="020F0502020204030203" pitchFamily="34" charset="0"/>
                <a:ea typeface="Lato Black" panose="020F0502020204030203" pitchFamily="34" charset="0"/>
                <a:cs typeface="Lato Black" panose="020F0502020204030203" pitchFamily="34" charset="0"/>
              </a:rPr>
              <a:t>     something else fit better?</a:t>
            </a:r>
          </a:p>
          <a:p>
            <a:pPr marL="457200" lvl="3" indent="-457200">
              <a:buFont typeface="Arial" panose="020B0604020202020204" pitchFamily="34" charset="0"/>
              <a:buChar char="•"/>
            </a:pPr>
            <a:r>
              <a:rPr lang="en-US" sz="3200" dirty="0">
                <a:latin typeface="Lato Black" panose="020F0502020204030203" pitchFamily="34" charset="0"/>
                <a:ea typeface="Lato Black" panose="020F0502020204030203" pitchFamily="34" charset="0"/>
                <a:cs typeface="Lato Black" panose="020F0502020204030203" pitchFamily="34" charset="0"/>
              </a:rPr>
              <a:t>It is completely fine for the Positive Cognition to change.</a:t>
            </a:r>
          </a:p>
          <a:p>
            <a:pPr lvl="3"/>
            <a:r>
              <a:rPr lang="en-US" sz="3200" dirty="0">
                <a:latin typeface="Lato Black" panose="020F0502020204030203" pitchFamily="34" charset="0"/>
                <a:ea typeface="Lato Black" panose="020F0502020204030203" pitchFamily="34" charset="0"/>
                <a:cs typeface="Lato Black" panose="020F0502020204030203" pitchFamily="34" charset="0"/>
              </a:rPr>
              <a:t>     “When you think of this instance, how true do the words </a:t>
            </a:r>
          </a:p>
          <a:p>
            <a:pPr lvl="3"/>
            <a:r>
              <a:rPr lang="en-US" sz="3200" dirty="0">
                <a:latin typeface="Lato Black" panose="020F0502020204030203" pitchFamily="34" charset="0"/>
                <a:ea typeface="Lato Black" panose="020F0502020204030203" pitchFamily="34" charset="0"/>
                <a:cs typeface="Lato Black" panose="020F0502020204030203" pitchFamily="34" charset="0"/>
              </a:rPr>
              <a:t>     [client’s PC] feel now, on a scale of 1-7, with one being the </a:t>
            </a:r>
          </a:p>
          <a:p>
            <a:pPr lvl="3"/>
            <a:r>
              <a:rPr lang="en-US" sz="3200" dirty="0">
                <a:latin typeface="Lato Black" panose="020F0502020204030203" pitchFamily="34" charset="0"/>
                <a:ea typeface="Lato Black" panose="020F0502020204030203" pitchFamily="34" charset="0"/>
                <a:cs typeface="Lato Black" panose="020F0502020204030203" pitchFamily="34" charset="0"/>
              </a:rPr>
              <a:t>     least and seven being the strongest?</a:t>
            </a:r>
          </a:p>
          <a:p>
            <a:pPr lvl="3"/>
            <a:r>
              <a:rPr lang="en-US" sz="3200" dirty="0">
                <a:latin typeface="Lato Black" panose="020F0502020204030203" pitchFamily="34" charset="0"/>
                <a:ea typeface="Lato Black" panose="020F0502020204030203" pitchFamily="34" charset="0"/>
                <a:cs typeface="Lato Black" panose="020F0502020204030203" pitchFamily="34" charset="0"/>
              </a:rPr>
              <a:t>     “Hold the words [client’s positive cognition] in your mind and </a:t>
            </a:r>
          </a:p>
          <a:p>
            <a:pPr lvl="3"/>
            <a:r>
              <a:rPr lang="en-US" sz="3200" dirty="0">
                <a:latin typeface="Lato Black" panose="020F0502020204030203" pitchFamily="34" charset="0"/>
                <a:ea typeface="Lato Black" panose="020F0502020204030203" pitchFamily="34" charset="0"/>
                <a:cs typeface="Lato Black" panose="020F0502020204030203" pitchFamily="34" charset="0"/>
              </a:rPr>
              <a:t>     notice this” (provide DAS).</a:t>
            </a:r>
          </a:p>
          <a:p>
            <a:pPr marL="457200" lvl="3" indent="-457200">
              <a:buFont typeface="Arial" panose="020B0604020202020204" pitchFamily="34" charset="0"/>
              <a:buChar char="•"/>
            </a:pPr>
            <a:endParaRPr lang="en-US" sz="3200" dirty="0">
              <a:latin typeface="Lato Black" panose="020F0502020204030203" pitchFamily="34" charset="0"/>
              <a:ea typeface="Lato Black" panose="020F0502020204030203" pitchFamily="34" charset="0"/>
              <a:cs typeface="Lato Black" panose="020F0502020204030203" pitchFamily="34" charset="0"/>
            </a:endParaRPr>
          </a:p>
          <a:p>
            <a:pPr marL="457200" indent="-457200">
              <a:buFont typeface="Arial" panose="020B0604020202020204" pitchFamily="34" charset="0"/>
              <a:buChar char="•"/>
            </a:pPr>
            <a:endParaRPr lang="en-US" sz="2800" dirty="0">
              <a:latin typeface="Lato Black" panose="020F0502020204030203" pitchFamily="34" charset="0"/>
              <a:ea typeface="Lato Black" panose="020F0502020204030203" pitchFamily="34" charset="0"/>
              <a:cs typeface="Lato Black" panose="020F0502020204030203" pitchFamily="34" charset="0"/>
            </a:endParaRPr>
          </a:p>
        </p:txBody>
      </p:sp>
      <p:sp>
        <p:nvSpPr>
          <p:cNvPr id="7" name="object 6">
            <a:extLst>
              <a:ext uri="{FF2B5EF4-FFF2-40B4-BE49-F238E27FC236}">
                <a16:creationId xmlns:a16="http://schemas.microsoft.com/office/drawing/2014/main" id="{C4C4BC0E-CCE1-696F-3166-A882B2AB5BA7}"/>
              </a:ext>
            </a:extLst>
          </p:cNvPr>
          <p:cNvSpPr/>
          <p:nvPr/>
        </p:nvSpPr>
        <p:spPr>
          <a:xfrm>
            <a:off x="759840" y="9296651"/>
            <a:ext cx="1144905" cy="347980"/>
          </a:xfrm>
          <a:custGeom>
            <a:avLst/>
            <a:gdLst/>
            <a:ahLst/>
            <a:cxnLst/>
            <a:rect l="l" t="t" r="r" b="b"/>
            <a:pathLst>
              <a:path w="1144905" h="347980">
                <a:moveTo>
                  <a:pt x="242100" y="272529"/>
                </a:moveTo>
                <a:lnTo>
                  <a:pt x="240982" y="267589"/>
                </a:lnTo>
                <a:lnTo>
                  <a:pt x="237274" y="263245"/>
                </a:lnTo>
                <a:lnTo>
                  <a:pt x="231609" y="257886"/>
                </a:lnTo>
                <a:lnTo>
                  <a:pt x="224955" y="255943"/>
                </a:lnTo>
                <a:lnTo>
                  <a:pt x="217297" y="257441"/>
                </a:lnTo>
                <a:lnTo>
                  <a:pt x="205193" y="260184"/>
                </a:lnTo>
                <a:lnTo>
                  <a:pt x="197548" y="265125"/>
                </a:lnTo>
                <a:lnTo>
                  <a:pt x="193319" y="270954"/>
                </a:lnTo>
                <a:lnTo>
                  <a:pt x="189598" y="282702"/>
                </a:lnTo>
                <a:lnTo>
                  <a:pt x="185153" y="289013"/>
                </a:lnTo>
                <a:lnTo>
                  <a:pt x="176796" y="294297"/>
                </a:lnTo>
                <a:lnTo>
                  <a:pt x="163156" y="297472"/>
                </a:lnTo>
                <a:lnTo>
                  <a:pt x="150926" y="297942"/>
                </a:lnTo>
                <a:lnTo>
                  <a:pt x="138950" y="296862"/>
                </a:lnTo>
                <a:lnTo>
                  <a:pt x="86918" y="273202"/>
                </a:lnTo>
                <a:lnTo>
                  <a:pt x="53898" y="219697"/>
                </a:lnTo>
                <a:lnTo>
                  <a:pt x="49504" y="182562"/>
                </a:lnTo>
                <a:lnTo>
                  <a:pt x="50647" y="148082"/>
                </a:lnTo>
                <a:lnTo>
                  <a:pt x="62191" y="91478"/>
                </a:lnTo>
                <a:lnTo>
                  <a:pt x="87884" y="52768"/>
                </a:lnTo>
                <a:lnTo>
                  <a:pt x="135229" y="42951"/>
                </a:lnTo>
                <a:lnTo>
                  <a:pt x="167601" y="49860"/>
                </a:lnTo>
                <a:lnTo>
                  <a:pt x="173088" y="51866"/>
                </a:lnTo>
                <a:lnTo>
                  <a:pt x="178663" y="52171"/>
                </a:lnTo>
                <a:lnTo>
                  <a:pt x="190017" y="49314"/>
                </a:lnTo>
                <a:lnTo>
                  <a:pt x="194792" y="46418"/>
                </a:lnTo>
                <a:lnTo>
                  <a:pt x="198666" y="42049"/>
                </a:lnTo>
                <a:lnTo>
                  <a:pt x="203784" y="37388"/>
                </a:lnTo>
                <a:lnTo>
                  <a:pt x="143548" y="3390"/>
                </a:lnTo>
                <a:lnTo>
                  <a:pt x="102654" y="4864"/>
                </a:lnTo>
                <a:lnTo>
                  <a:pt x="38976" y="40957"/>
                </a:lnTo>
                <a:lnTo>
                  <a:pt x="10287" y="97840"/>
                </a:lnTo>
                <a:lnTo>
                  <a:pt x="2819" y="136474"/>
                </a:lnTo>
                <a:lnTo>
                  <a:pt x="0" y="181737"/>
                </a:lnTo>
                <a:lnTo>
                  <a:pt x="5257" y="228574"/>
                </a:lnTo>
                <a:lnTo>
                  <a:pt x="21780" y="268236"/>
                </a:lnTo>
                <a:lnTo>
                  <a:pt x="49517" y="300621"/>
                </a:lnTo>
                <a:lnTo>
                  <a:pt x="88392" y="325602"/>
                </a:lnTo>
                <a:lnTo>
                  <a:pt x="131775" y="337807"/>
                </a:lnTo>
                <a:lnTo>
                  <a:pt x="146977" y="338493"/>
                </a:lnTo>
                <a:lnTo>
                  <a:pt x="152247" y="338493"/>
                </a:lnTo>
                <a:lnTo>
                  <a:pt x="202831" y="327075"/>
                </a:lnTo>
                <a:lnTo>
                  <a:pt x="233718" y="298005"/>
                </a:lnTo>
                <a:lnTo>
                  <a:pt x="240639" y="278041"/>
                </a:lnTo>
                <a:lnTo>
                  <a:pt x="242100" y="272529"/>
                </a:lnTo>
                <a:close/>
              </a:path>
              <a:path w="1144905" h="347980">
                <a:moveTo>
                  <a:pt x="480860" y="279831"/>
                </a:moveTo>
                <a:lnTo>
                  <a:pt x="480047" y="274866"/>
                </a:lnTo>
                <a:lnTo>
                  <a:pt x="476643" y="270332"/>
                </a:lnTo>
                <a:lnTo>
                  <a:pt x="471335" y="264629"/>
                </a:lnTo>
                <a:lnTo>
                  <a:pt x="464832" y="262293"/>
                </a:lnTo>
                <a:lnTo>
                  <a:pt x="457111" y="263334"/>
                </a:lnTo>
                <a:lnTo>
                  <a:pt x="427532" y="286816"/>
                </a:lnTo>
                <a:lnTo>
                  <a:pt x="422681" y="292811"/>
                </a:lnTo>
                <a:lnTo>
                  <a:pt x="414020" y="297548"/>
                </a:lnTo>
                <a:lnTo>
                  <a:pt x="400240" y="299923"/>
                </a:lnTo>
                <a:lnTo>
                  <a:pt x="388010" y="299618"/>
                </a:lnTo>
                <a:lnTo>
                  <a:pt x="325818" y="271094"/>
                </a:lnTo>
                <a:lnTo>
                  <a:pt x="296418" y="215684"/>
                </a:lnTo>
                <a:lnTo>
                  <a:pt x="294411" y="178206"/>
                </a:lnTo>
                <a:lnTo>
                  <a:pt x="297700" y="143891"/>
                </a:lnTo>
                <a:lnTo>
                  <a:pt x="312813" y="88163"/>
                </a:lnTo>
                <a:lnTo>
                  <a:pt x="340487" y="51663"/>
                </a:lnTo>
                <a:lnTo>
                  <a:pt x="361848" y="44069"/>
                </a:lnTo>
                <a:lnTo>
                  <a:pt x="388581" y="44488"/>
                </a:lnTo>
                <a:lnTo>
                  <a:pt x="420585" y="53213"/>
                </a:lnTo>
                <a:lnTo>
                  <a:pt x="425970" y="55587"/>
                </a:lnTo>
                <a:lnTo>
                  <a:pt x="431533" y="56210"/>
                </a:lnTo>
                <a:lnTo>
                  <a:pt x="443077" y="53987"/>
                </a:lnTo>
                <a:lnTo>
                  <a:pt x="448005" y="51333"/>
                </a:lnTo>
                <a:lnTo>
                  <a:pt x="452120" y="47129"/>
                </a:lnTo>
                <a:lnTo>
                  <a:pt x="457530" y="42799"/>
                </a:lnTo>
                <a:lnTo>
                  <a:pt x="399529" y="5105"/>
                </a:lnTo>
                <a:lnTo>
                  <a:pt x="358622" y="3975"/>
                </a:lnTo>
                <a:lnTo>
                  <a:pt x="323024" y="14211"/>
                </a:lnTo>
                <a:lnTo>
                  <a:pt x="274561" y="59740"/>
                </a:lnTo>
                <a:lnTo>
                  <a:pt x="250672" y="128727"/>
                </a:lnTo>
                <a:lnTo>
                  <a:pt x="245084" y="173659"/>
                </a:lnTo>
                <a:lnTo>
                  <a:pt x="247307" y="220789"/>
                </a:lnTo>
                <a:lnTo>
                  <a:pt x="261264" y="261454"/>
                </a:lnTo>
                <a:lnTo>
                  <a:pt x="286905" y="295554"/>
                </a:lnTo>
                <a:lnTo>
                  <a:pt x="324116" y="322973"/>
                </a:lnTo>
                <a:lnTo>
                  <a:pt x="374116" y="338899"/>
                </a:lnTo>
                <a:lnTo>
                  <a:pt x="391883" y="339763"/>
                </a:lnTo>
                <a:lnTo>
                  <a:pt x="397789" y="339763"/>
                </a:lnTo>
                <a:lnTo>
                  <a:pt x="438200" y="331673"/>
                </a:lnTo>
                <a:lnTo>
                  <a:pt x="470890" y="304622"/>
                </a:lnTo>
                <a:lnTo>
                  <a:pt x="477024" y="292011"/>
                </a:lnTo>
                <a:lnTo>
                  <a:pt x="480860" y="279831"/>
                </a:lnTo>
                <a:close/>
              </a:path>
              <a:path w="1144905" h="347980">
                <a:moveTo>
                  <a:pt x="693458" y="16903"/>
                </a:moveTo>
                <a:lnTo>
                  <a:pt x="692988" y="14300"/>
                </a:lnTo>
                <a:lnTo>
                  <a:pt x="687666" y="4292"/>
                </a:lnTo>
                <a:lnTo>
                  <a:pt x="677849" y="4470"/>
                </a:lnTo>
                <a:lnTo>
                  <a:pt x="675030" y="4292"/>
                </a:lnTo>
                <a:lnTo>
                  <a:pt x="560844" y="3022"/>
                </a:lnTo>
                <a:lnTo>
                  <a:pt x="541413" y="3022"/>
                </a:lnTo>
                <a:lnTo>
                  <a:pt x="536371" y="838"/>
                </a:lnTo>
                <a:lnTo>
                  <a:pt x="531164" y="317"/>
                </a:lnTo>
                <a:lnTo>
                  <a:pt x="521690" y="2298"/>
                </a:lnTo>
                <a:lnTo>
                  <a:pt x="519696" y="2933"/>
                </a:lnTo>
                <a:lnTo>
                  <a:pt x="515264" y="2882"/>
                </a:lnTo>
                <a:lnTo>
                  <a:pt x="511098" y="3924"/>
                </a:lnTo>
                <a:lnTo>
                  <a:pt x="503313" y="8153"/>
                </a:lnTo>
                <a:lnTo>
                  <a:pt x="500176" y="11087"/>
                </a:lnTo>
                <a:lnTo>
                  <a:pt x="497801" y="14820"/>
                </a:lnTo>
                <a:lnTo>
                  <a:pt x="494372" y="19431"/>
                </a:lnTo>
                <a:lnTo>
                  <a:pt x="504710" y="36334"/>
                </a:lnTo>
                <a:lnTo>
                  <a:pt x="504710" y="180835"/>
                </a:lnTo>
                <a:lnTo>
                  <a:pt x="501370" y="185318"/>
                </a:lnTo>
                <a:lnTo>
                  <a:pt x="500888" y="190106"/>
                </a:lnTo>
                <a:lnTo>
                  <a:pt x="503720" y="195961"/>
                </a:lnTo>
                <a:lnTo>
                  <a:pt x="504799" y="197446"/>
                </a:lnTo>
                <a:lnTo>
                  <a:pt x="504799" y="323519"/>
                </a:lnTo>
                <a:lnTo>
                  <a:pt x="518121" y="339953"/>
                </a:lnTo>
                <a:lnTo>
                  <a:pt x="522973" y="339674"/>
                </a:lnTo>
                <a:lnTo>
                  <a:pt x="527024" y="339801"/>
                </a:lnTo>
                <a:lnTo>
                  <a:pt x="550037" y="320890"/>
                </a:lnTo>
                <a:lnTo>
                  <a:pt x="550037" y="203428"/>
                </a:lnTo>
                <a:lnTo>
                  <a:pt x="629437" y="204254"/>
                </a:lnTo>
                <a:lnTo>
                  <a:pt x="655231" y="192265"/>
                </a:lnTo>
                <a:lnTo>
                  <a:pt x="656882" y="190080"/>
                </a:lnTo>
                <a:lnTo>
                  <a:pt x="657834" y="187617"/>
                </a:lnTo>
                <a:lnTo>
                  <a:pt x="658317" y="182156"/>
                </a:lnTo>
                <a:lnTo>
                  <a:pt x="657821" y="179565"/>
                </a:lnTo>
                <a:lnTo>
                  <a:pt x="656590" y="177114"/>
                </a:lnTo>
                <a:lnTo>
                  <a:pt x="652653" y="171450"/>
                </a:lnTo>
                <a:lnTo>
                  <a:pt x="647230" y="168795"/>
                </a:lnTo>
                <a:lnTo>
                  <a:pt x="640334" y="169125"/>
                </a:lnTo>
                <a:lnTo>
                  <a:pt x="550405" y="169125"/>
                </a:lnTo>
                <a:lnTo>
                  <a:pt x="550405" y="38061"/>
                </a:lnTo>
                <a:lnTo>
                  <a:pt x="664946" y="39243"/>
                </a:lnTo>
                <a:lnTo>
                  <a:pt x="669950" y="39674"/>
                </a:lnTo>
                <a:lnTo>
                  <a:pt x="674712" y="38785"/>
                </a:lnTo>
                <a:lnTo>
                  <a:pt x="683742" y="34391"/>
                </a:lnTo>
                <a:lnTo>
                  <a:pt x="687374" y="31191"/>
                </a:lnTo>
                <a:lnTo>
                  <a:pt x="690118" y="26987"/>
                </a:lnTo>
                <a:lnTo>
                  <a:pt x="691857" y="24841"/>
                </a:lnTo>
                <a:lnTo>
                  <a:pt x="692873" y="22390"/>
                </a:lnTo>
                <a:lnTo>
                  <a:pt x="693458" y="16903"/>
                </a:lnTo>
                <a:close/>
              </a:path>
              <a:path w="1144905" h="347980">
                <a:moveTo>
                  <a:pt x="876427" y="328142"/>
                </a:moveTo>
                <a:lnTo>
                  <a:pt x="876376" y="210870"/>
                </a:lnTo>
                <a:lnTo>
                  <a:pt x="876160" y="171907"/>
                </a:lnTo>
                <a:lnTo>
                  <a:pt x="873213" y="120992"/>
                </a:lnTo>
                <a:lnTo>
                  <a:pt x="861098" y="58940"/>
                </a:lnTo>
                <a:lnTo>
                  <a:pt x="843153" y="23533"/>
                </a:lnTo>
                <a:lnTo>
                  <a:pt x="831100" y="12674"/>
                </a:lnTo>
                <a:lnTo>
                  <a:pt x="831100" y="180289"/>
                </a:lnTo>
                <a:lnTo>
                  <a:pt x="805637" y="180492"/>
                </a:lnTo>
                <a:lnTo>
                  <a:pt x="780910" y="180035"/>
                </a:lnTo>
                <a:lnTo>
                  <a:pt x="756208" y="178904"/>
                </a:lnTo>
                <a:lnTo>
                  <a:pt x="731532" y="177114"/>
                </a:lnTo>
                <a:lnTo>
                  <a:pt x="732726" y="165252"/>
                </a:lnTo>
                <a:lnTo>
                  <a:pt x="737984" y="126822"/>
                </a:lnTo>
                <a:lnTo>
                  <a:pt x="753198" y="67818"/>
                </a:lnTo>
                <a:lnTo>
                  <a:pt x="775779" y="33515"/>
                </a:lnTo>
                <a:lnTo>
                  <a:pt x="783209" y="30556"/>
                </a:lnTo>
                <a:lnTo>
                  <a:pt x="790105" y="32588"/>
                </a:lnTo>
                <a:lnTo>
                  <a:pt x="816597" y="69405"/>
                </a:lnTo>
                <a:lnTo>
                  <a:pt x="825550" y="108267"/>
                </a:lnTo>
                <a:lnTo>
                  <a:pt x="830541" y="156146"/>
                </a:lnTo>
                <a:lnTo>
                  <a:pt x="831100" y="180289"/>
                </a:lnTo>
                <a:lnTo>
                  <a:pt x="831100" y="12674"/>
                </a:lnTo>
                <a:lnTo>
                  <a:pt x="789279" y="711"/>
                </a:lnTo>
                <a:lnTo>
                  <a:pt x="781837" y="1295"/>
                </a:lnTo>
                <a:lnTo>
                  <a:pt x="730478" y="29870"/>
                </a:lnTo>
                <a:lnTo>
                  <a:pt x="704900" y="80543"/>
                </a:lnTo>
                <a:lnTo>
                  <a:pt x="692505" y="134874"/>
                </a:lnTo>
                <a:lnTo>
                  <a:pt x="686663" y="190550"/>
                </a:lnTo>
                <a:lnTo>
                  <a:pt x="686523" y="191516"/>
                </a:lnTo>
                <a:lnTo>
                  <a:pt x="686523" y="192481"/>
                </a:lnTo>
                <a:lnTo>
                  <a:pt x="686663" y="193446"/>
                </a:lnTo>
                <a:lnTo>
                  <a:pt x="686663" y="199263"/>
                </a:lnTo>
                <a:lnTo>
                  <a:pt x="686206" y="202069"/>
                </a:lnTo>
                <a:lnTo>
                  <a:pt x="685838" y="213690"/>
                </a:lnTo>
                <a:lnTo>
                  <a:pt x="685736" y="222580"/>
                </a:lnTo>
                <a:lnTo>
                  <a:pt x="685800" y="246367"/>
                </a:lnTo>
                <a:lnTo>
                  <a:pt x="686231" y="265430"/>
                </a:lnTo>
                <a:lnTo>
                  <a:pt x="686904" y="287235"/>
                </a:lnTo>
                <a:lnTo>
                  <a:pt x="687387" y="304927"/>
                </a:lnTo>
                <a:lnTo>
                  <a:pt x="687666" y="317868"/>
                </a:lnTo>
                <a:lnTo>
                  <a:pt x="687717" y="329857"/>
                </a:lnTo>
                <a:lnTo>
                  <a:pt x="689140" y="332892"/>
                </a:lnTo>
                <a:lnTo>
                  <a:pt x="692023" y="335229"/>
                </a:lnTo>
                <a:lnTo>
                  <a:pt x="698398" y="338886"/>
                </a:lnTo>
                <a:lnTo>
                  <a:pt x="705053" y="339521"/>
                </a:lnTo>
                <a:lnTo>
                  <a:pt x="722414" y="333603"/>
                </a:lnTo>
                <a:lnTo>
                  <a:pt x="728649" y="329006"/>
                </a:lnTo>
                <a:lnTo>
                  <a:pt x="731659" y="323938"/>
                </a:lnTo>
                <a:lnTo>
                  <a:pt x="732358" y="318973"/>
                </a:lnTo>
                <a:lnTo>
                  <a:pt x="732332" y="309499"/>
                </a:lnTo>
                <a:lnTo>
                  <a:pt x="732218" y="297472"/>
                </a:lnTo>
                <a:lnTo>
                  <a:pt x="731901" y="282816"/>
                </a:lnTo>
                <a:lnTo>
                  <a:pt x="731266" y="265430"/>
                </a:lnTo>
                <a:lnTo>
                  <a:pt x="730859" y="249212"/>
                </a:lnTo>
                <a:lnTo>
                  <a:pt x="730567" y="234911"/>
                </a:lnTo>
                <a:lnTo>
                  <a:pt x="730415" y="222580"/>
                </a:lnTo>
                <a:lnTo>
                  <a:pt x="730351" y="210870"/>
                </a:lnTo>
                <a:lnTo>
                  <a:pt x="747636" y="212039"/>
                </a:lnTo>
                <a:lnTo>
                  <a:pt x="769848" y="212928"/>
                </a:lnTo>
                <a:lnTo>
                  <a:pt x="797674" y="213487"/>
                </a:lnTo>
                <a:lnTo>
                  <a:pt x="831824" y="213690"/>
                </a:lnTo>
                <a:lnTo>
                  <a:pt x="831786" y="339026"/>
                </a:lnTo>
                <a:lnTo>
                  <a:pt x="833208" y="342049"/>
                </a:lnTo>
                <a:lnTo>
                  <a:pt x="836091" y="344398"/>
                </a:lnTo>
                <a:lnTo>
                  <a:pt x="839152" y="346633"/>
                </a:lnTo>
                <a:lnTo>
                  <a:pt x="842568" y="347662"/>
                </a:lnTo>
                <a:lnTo>
                  <a:pt x="846366" y="347484"/>
                </a:lnTo>
                <a:lnTo>
                  <a:pt x="849642" y="347395"/>
                </a:lnTo>
                <a:lnTo>
                  <a:pt x="875614" y="333095"/>
                </a:lnTo>
                <a:lnTo>
                  <a:pt x="876427" y="328142"/>
                </a:lnTo>
                <a:close/>
              </a:path>
              <a:path w="1144905" h="347980">
                <a:moveTo>
                  <a:pt x="1144536" y="20154"/>
                </a:moveTo>
                <a:lnTo>
                  <a:pt x="1143990" y="17640"/>
                </a:lnTo>
                <a:lnTo>
                  <a:pt x="1142771" y="15278"/>
                </a:lnTo>
                <a:lnTo>
                  <a:pt x="1143330" y="11938"/>
                </a:lnTo>
                <a:lnTo>
                  <a:pt x="1127340" y="0"/>
                </a:lnTo>
                <a:lnTo>
                  <a:pt x="1123696" y="76"/>
                </a:lnTo>
                <a:lnTo>
                  <a:pt x="1120063" y="1117"/>
                </a:lnTo>
                <a:lnTo>
                  <a:pt x="1115225" y="1295"/>
                </a:lnTo>
                <a:lnTo>
                  <a:pt x="1110780" y="2705"/>
                </a:lnTo>
                <a:lnTo>
                  <a:pt x="1102639" y="7937"/>
                </a:lnTo>
                <a:lnTo>
                  <a:pt x="1099515" y="11404"/>
                </a:lnTo>
                <a:lnTo>
                  <a:pt x="1089494" y="32118"/>
                </a:lnTo>
                <a:lnTo>
                  <a:pt x="1079627" y="51435"/>
                </a:lnTo>
                <a:lnTo>
                  <a:pt x="1067828" y="73583"/>
                </a:lnTo>
                <a:lnTo>
                  <a:pt x="1031760" y="139903"/>
                </a:lnTo>
                <a:lnTo>
                  <a:pt x="1008329" y="94513"/>
                </a:lnTo>
                <a:lnTo>
                  <a:pt x="997724" y="73583"/>
                </a:lnTo>
                <a:lnTo>
                  <a:pt x="986523" y="52984"/>
                </a:lnTo>
                <a:lnTo>
                  <a:pt x="974699" y="32727"/>
                </a:lnTo>
                <a:lnTo>
                  <a:pt x="960056" y="9182"/>
                </a:lnTo>
                <a:lnTo>
                  <a:pt x="956881" y="6845"/>
                </a:lnTo>
                <a:lnTo>
                  <a:pt x="952728" y="5842"/>
                </a:lnTo>
                <a:lnTo>
                  <a:pt x="946759" y="1663"/>
                </a:lnTo>
                <a:lnTo>
                  <a:pt x="911948" y="20815"/>
                </a:lnTo>
                <a:lnTo>
                  <a:pt x="910666" y="84785"/>
                </a:lnTo>
                <a:lnTo>
                  <a:pt x="909891" y="143471"/>
                </a:lnTo>
                <a:lnTo>
                  <a:pt x="909624" y="196824"/>
                </a:lnTo>
                <a:lnTo>
                  <a:pt x="909891" y="244716"/>
                </a:lnTo>
                <a:lnTo>
                  <a:pt x="910666" y="287108"/>
                </a:lnTo>
                <a:lnTo>
                  <a:pt x="912063" y="327977"/>
                </a:lnTo>
                <a:lnTo>
                  <a:pt x="930211" y="338239"/>
                </a:lnTo>
                <a:lnTo>
                  <a:pt x="937285" y="335775"/>
                </a:lnTo>
                <a:lnTo>
                  <a:pt x="948182" y="331533"/>
                </a:lnTo>
                <a:lnTo>
                  <a:pt x="954417" y="326161"/>
                </a:lnTo>
                <a:lnTo>
                  <a:pt x="957173" y="320598"/>
                </a:lnTo>
                <a:lnTo>
                  <a:pt x="957643" y="315798"/>
                </a:lnTo>
                <a:lnTo>
                  <a:pt x="956157" y="271729"/>
                </a:lnTo>
                <a:lnTo>
                  <a:pt x="955395" y="219938"/>
                </a:lnTo>
                <a:lnTo>
                  <a:pt x="955344" y="160578"/>
                </a:lnTo>
                <a:lnTo>
                  <a:pt x="956005" y="93789"/>
                </a:lnTo>
                <a:lnTo>
                  <a:pt x="979639" y="139928"/>
                </a:lnTo>
                <a:lnTo>
                  <a:pt x="991247" y="162140"/>
                </a:lnTo>
                <a:lnTo>
                  <a:pt x="1000950" y="180162"/>
                </a:lnTo>
                <a:lnTo>
                  <a:pt x="1008697" y="193903"/>
                </a:lnTo>
                <a:lnTo>
                  <a:pt x="1009484" y="195770"/>
                </a:lnTo>
                <a:lnTo>
                  <a:pt x="1011694" y="198526"/>
                </a:lnTo>
                <a:lnTo>
                  <a:pt x="1015415" y="201764"/>
                </a:lnTo>
                <a:lnTo>
                  <a:pt x="1020813" y="203784"/>
                </a:lnTo>
                <a:lnTo>
                  <a:pt x="1028153" y="203885"/>
                </a:lnTo>
                <a:lnTo>
                  <a:pt x="1037755" y="201345"/>
                </a:lnTo>
                <a:lnTo>
                  <a:pt x="1042047" y="199936"/>
                </a:lnTo>
                <a:lnTo>
                  <a:pt x="1044625" y="198577"/>
                </a:lnTo>
                <a:lnTo>
                  <a:pt x="1046937" y="196723"/>
                </a:lnTo>
                <a:lnTo>
                  <a:pt x="1049782" y="194792"/>
                </a:lnTo>
                <a:lnTo>
                  <a:pt x="1051775" y="192227"/>
                </a:lnTo>
                <a:lnTo>
                  <a:pt x="1053388" y="187820"/>
                </a:lnTo>
                <a:lnTo>
                  <a:pt x="1053477" y="187185"/>
                </a:lnTo>
                <a:lnTo>
                  <a:pt x="1061059" y="172262"/>
                </a:lnTo>
                <a:lnTo>
                  <a:pt x="1082776" y="131394"/>
                </a:lnTo>
                <a:lnTo>
                  <a:pt x="1096810" y="105498"/>
                </a:lnTo>
                <a:lnTo>
                  <a:pt x="1096149" y="172732"/>
                </a:lnTo>
                <a:lnTo>
                  <a:pt x="1096213" y="232473"/>
                </a:lnTo>
                <a:lnTo>
                  <a:pt x="1097038" y="284607"/>
                </a:lnTo>
                <a:lnTo>
                  <a:pt x="1098677" y="333095"/>
                </a:lnTo>
                <a:lnTo>
                  <a:pt x="1110335" y="342277"/>
                </a:lnTo>
                <a:lnTo>
                  <a:pt x="1117536" y="342023"/>
                </a:lnTo>
                <a:lnTo>
                  <a:pt x="1144498" y="320789"/>
                </a:lnTo>
                <a:lnTo>
                  <a:pt x="1143279" y="284314"/>
                </a:lnTo>
                <a:lnTo>
                  <a:pt x="1142542" y="242455"/>
                </a:lnTo>
                <a:lnTo>
                  <a:pt x="1142276" y="195287"/>
                </a:lnTo>
                <a:lnTo>
                  <a:pt x="1142492" y="142900"/>
                </a:lnTo>
                <a:lnTo>
                  <a:pt x="1143203" y="85382"/>
                </a:lnTo>
                <a:lnTo>
                  <a:pt x="1144409" y="22809"/>
                </a:lnTo>
                <a:lnTo>
                  <a:pt x="1144536" y="20154"/>
                </a:lnTo>
                <a:close/>
              </a:path>
            </a:pathLst>
          </a:custGeom>
          <a:solidFill>
            <a:srgbClr val="404041"/>
          </a:solidFill>
        </p:spPr>
        <p:txBody>
          <a:bodyPr wrap="square" lIns="0" tIns="0" rIns="0" bIns="0" rtlCol="0"/>
          <a:lstStyle/>
          <a:p>
            <a:endParaRPr/>
          </a:p>
        </p:txBody>
      </p:sp>
      <p:pic>
        <p:nvPicPr>
          <p:cNvPr id="8" name="object 7">
            <a:extLst>
              <a:ext uri="{FF2B5EF4-FFF2-40B4-BE49-F238E27FC236}">
                <a16:creationId xmlns:a16="http://schemas.microsoft.com/office/drawing/2014/main" id="{8168C851-C610-4C11-0231-D66E5B088324}"/>
              </a:ext>
            </a:extLst>
          </p:cNvPr>
          <p:cNvPicPr/>
          <p:nvPr/>
        </p:nvPicPr>
        <p:blipFill>
          <a:blip r:embed="rId3" cstate="print"/>
          <a:stretch>
            <a:fillRect/>
          </a:stretch>
        </p:blipFill>
        <p:spPr>
          <a:xfrm>
            <a:off x="2033584" y="9294712"/>
            <a:ext cx="1795239" cy="349962"/>
          </a:xfrm>
          <a:prstGeom prst="rect">
            <a:avLst/>
          </a:prstGeom>
        </p:spPr>
      </p:pic>
      <p:sp>
        <p:nvSpPr>
          <p:cNvPr id="11" name="object 10">
            <a:extLst>
              <a:ext uri="{FF2B5EF4-FFF2-40B4-BE49-F238E27FC236}">
                <a16:creationId xmlns:a16="http://schemas.microsoft.com/office/drawing/2014/main" id="{E9C30148-D0EC-EE2D-8BA1-9224DA9E4B3F}"/>
              </a:ext>
            </a:extLst>
          </p:cNvPr>
          <p:cNvSpPr/>
          <p:nvPr/>
        </p:nvSpPr>
        <p:spPr>
          <a:xfrm>
            <a:off x="282054" y="9001694"/>
            <a:ext cx="476884" cy="884555"/>
          </a:xfrm>
          <a:custGeom>
            <a:avLst/>
            <a:gdLst/>
            <a:ahLst/>
            <a:cxnLst/>
            <a:rect l="l" t="t" r="r" b="b"/>
            <a:pathLst>
              <a:path w="476884" h="884555">
                <a:moveTo>
                  <a:pt x="476885" y="11074"/>
                </a:moveTo>
                <a:lnTo>
                  <a:pt x="470128" y="6248"/>
                </a:lnTo>
                <a:lnTo>
                  <a:pt x="467093" y="4711"/>
                </a:lnTo>
                <a:lnTo>
                  <a:pt x="462800" y="2552"/>
                </a:lnTo>
                <a:lnTo>
                  <a:pt x="454901" y="0"/>
                </a:lnTo>
                <a:lnTo>
                  <a:pt x="432206" y="1905"/>
                </a:lnTo>
                <a:lnTo>
                  <a:pt x="387286" y="8712"/>
                </a:lnTo>
                <a:lnTo>
                  <a:pt x="362597" y="19062"/>
                </a:lnTo>
                <a:lnTo>
                  <a:pt x="359333" y="18516"/>
                </a:lnTo>
                <a:lnTo>
                  <a:pt x="356857" y="17208"/>
                </a:lnTo>
                <a:lnTo>
                  <a:pt x="354215" y="16433"/>
                </a:lnTo>
                <a:lnTo>
                  <a:pt x="351434" y="16154"/>
                </a:lnTo>
                <a:lnTo>
                  <a:pt x="347294" y="17195"/>
                </a:lnTo>
                <a:lnTo>
                  <a:pt x="343242" y="18465"/>
                </a:lnTo>
                <a:lnTo>
                  <a:pt x="339255" y="19964"/>
                </a:lnTo>
                <a:lnTo>
                  <a:pt x="335254" y="22504"/>
                </a:lnTo>
                <a:lnTo>
                  <a:pt x="333438" y="24599"/>
                </a:lnTo>
                <a:lnTo>
                  <a:pt x="334721" y="25958"/>
                </a:lnTo>
                <a:lnTo>
                  <a:pt x="336626" y="27038"/>
                </a:lnTo>
                <a:lnTo>
                  <a:pt x="339750" y="28346"/>
                </a:lnTo>
                <a:lnTo>
                  <a:pt x="338531" y="28041"/>
                </a:lnTo>
                <a:lnTo>
                  <a:pt x="336626" y="27038"/>
                </a:lnTo>
                <a:lnTo>
                  <a:pt x="334022" y="26301"/>
                </a:lnTo>
                <a:lnTo>
                  <a:pt x="331393" y="26149"/>
                </a:lnTo>
                <a:lnTo>
                  <a:pt x="328714" y="26593"/>
                </a:lnTo>
                <a:lnTo>
                  <a:pt x="325259" y="28917"/>
                </a:lnTo>
                <a:lnTo>
                  <a:pt x="322910" y="29946"/>
                </a:lnTo>
                <a:lnTo>
                  <a:pt x="327647" y="26758"/>
                </a:lnTo>
                <a:lnTo>
                  <a:pt x="328714" y="26593"/>
                </a:lnTo>
                <a:lnTo>
                  <a:pt x="334899" y="22504"/>
                </a:lnTo>
                <a:lnTo>
                  <a:pt x="336537" y="20777"/>
                </a:lnTo>
                <a:lnTo>
                  <a:pt x="308457" y="29857"/>
                </a:lnTo>
                <a:lnTo>
                  <a:pt x="303098" y="33032"/>
                </a:lnTo>
                <a:lnTo>
                  <a:pt x="297192" y="37122"/>
                </a:lnTo>
                <a:lnTo>
                  <a:pt x="291198" y="40843"/>
                </a:lnTo>
                <a:lnTo>
                  <a:pt x="284937" y="37846"/>
                </a:lnTo>
                <a:lnTo>
                  <a:pt x="280212" y="40119"/>
                </a:lnTo>
                <a:lnTo>
                  <a:pt x="281571" y="40563"/>
                </a:lnTo>
                <a:lnTo>
                  <a:pt x="279387" y="40563"/>
                </a:lnTo>
                <a:lnTo>
                  <a:pt x="261696" y="49339"/>
                </a:lnTo>
                <a:lnTo>
                  <a:pt x="261696" y="62788"/>
                </a:lnTo>
                <a:lnTo>
                  <a:pt x="261188" y="63538"/>
                </a:lnTo>
                <a:lnTo>
                  <a:pt x="261696" y="62788"/>
                </a:lnTo>
                <a:lnTo>
                  <a:pt x="261696" y="49339"/>
                </a:lnTo>
                <a:lnTo>
                  <a:pt x="259232" y="50558"/>
                </a:lnTo>
                <a:lnTo>
                  <a:pt x="253225" y="53454"/>
                </a:lnTo>
                <a:lnTo>
                  <a:pt x="253225" y="72796"/>
                </a:lnTo>
                <a:lnTo>
                  <a:pt x="249148" y="72796"/>
                </a:lnTo>
                <a:lnTo>
                  <a:pt x="244729" y="71272"/>
                </a:lnTo>
                <a:lnTo>
                  <a:pt x="249148" y="72428"/>
                </a:lnTo>
                <a:lnTo>
                  <a:pt x="253225" y="72796"/>
                </a:lnTo>
                <a:lnTo>
                  <a:pt x="253225" y="53454"/>
                </a:lnTo>
                <a:lnTo>
                  <a:pt x="249135" y="55422"/>
                </a:lnTo>
                <a:lnTo>
                  <a:pt x="239179" y="60553"/>
                </a:lnTo>
                <a:lnTo>
                  <a:pt x="238696" y="60820"/>
                </a:lnTo>
                <a:lnTo>
                  <a:pt x="238696" y="70243"/>
                </a:lnTo>
                <a:lnTo>
                  <a:pt x="232384" y="75984"/>
                </a:lnTo>
                <a:lnTo>
                  <a:pt x="224967" y="79006"/>
                </a:lnTo>
                <a:lnTo>
                  <a:pt x="216446" y="79324"/>
                </a:lnTo>
                <a:lnTo>
                  <a:pt x="218465" y="75234"/>
                </a:lnTo>
                <a:lnTo>
                  <a:pt x="221615" y="72313"/>
                </a:lnTo>
                <a:lnTo>
                  <a:pt x="230085" y="68859"/>
                </a:lnTo>
                <a:lnTo>
                  <a:pt x="234378" y="68745"/>
                </a:lnTo>
                <a:lnTo>
                  <a:pt x="238696" y="70243"/>
                </a:lnTo>
                <a:lnTo>
                  <a:pt x="238696" y="60820"/>
                </a:lnTo>
                <a:lnTo>
                  <a:pt x="179400" y="99529"/>
                </a:lnTo>
                <a:lnTo>
                  <a:pt x="143421" y="131610"/>
                </a:lnTo>
                <a:lnTo>
                  <a:pt x="111531" y="167640"/>
                </a:lnTo>
                <a:lnTo>
                  <a:pt x="83502" y="207429"/>
                </a:lnTo>
                <a:lnTo>
                  <a:pt x="59080" y="250761"/>
                </a:lnTo>
                <a:lnTo>
                  <a:pt x="38036" y="297434"/>
                </a:lnTo>
                <a:lnTo>
                  <a:pt x="24155" y="336931"/>
                </a:lnTo>
                <a:lnTo>
                  <a:pt x="13208" y="377113"/>
                </a:lnTo>
                <a:lnTo>
                  <a:pt x="5207" y="417982"/>
                </a:lnTo>
                <a:lnTo>
                  <a:pt x="152" y="459549"/>
                </a:lnTo>
                <a:lnTo>
                  <a:pt x="0" y="506831"/>
                </a:lnTo>
                <a:lnTo>
                  <a:pt x="5816" y="552069"/>
                </a:lnTo>
                <a:lnTo>
                  <a:pt x="16675" y="596099"/>
                </a:lnTo>
                <a:lnTo>
                  <a:pt x="31610" y="639368"/>
                </a:lnTo>
                <a:lnTo>
                  <a:pt x="49682" y="682472"/>
                </a:lnTo>
                <a:lnTo>
                  <a:pt x="69951" y="725932"/>
                </a:lnTo>
                <a:lnTo>
                  <a:pt x="91440" y="770331"/>
                </a:lnTo>
                <a:lnTo>
                  <a:pt x="114084" y="803440"/>
                </a:lnTo>
                <a:lnTo>
                  <a:pt x="147916" y="836015"/>
                </a:lnTo>
                <a:lnTo>
                  <a:pt x="185293" y="864273"/>
                </a:lnTo>
                <a:lnTo>
                  <a:pt x="218617" y="884415"/>
                </a:lnTo>
                <a:lnTo>
                  <a:pt x="252361" y="882129"/>
                </a:lnTo>
                <a:lnTo>
                  <a:pt x="268389" y="865174"/>
                </a:lnTo>
                <a:lnTo>
                  <a:pt x="273354" y="845439"/>
                </a:lnTo>
                <a:lnTo>
                  <a:pt x="273939" y="834771"/>
                </a:lnTo>
                <a:lnTo>
                  <a:pt x="265137" y="805840"/>
                </a:lnTo>
                <a:lnTo>
                  <a:pt x="249135" y="787361"/>
                </a:lnTo>
                <a:lnTo>
                  <a:pt x="229019" y="767626"/>
                </a:lnTo>
                <a:lnTo>
                  <a:pt x="217678" y="750074"/>
                </a:lnTo>
                <a:lnTo>
                  <a:pt x="207899" y="734923"/>
                </a:lnTo>
                <a:lnTo>
                  <a:pt x="209677" y="750074"/>
                </a:lnTo>
                <a:lnTo>
                  <a:pt x="194157" y="742467"/>
                </a:lnTo>
                <a:lnTo>
                  <a:pt x="174866" y="718756"/>
                </a:lnTo>
                <a:lnTo>
                  <a:pt x="165303" y="685546"/>
                </a:lnTo>
                <a:lnTo>
                  <a:pt x="158191" y="639851"/>
                </a:lnTo>
                <a:lnTo>
                  <a:pt x="138849" y="597179"/>
                </a:lnTo>
                <a:lnTo>
                  <a:pt x="118681" y="554012"/>
                </a:lnTo>
                <a:lnTo>
                  <a:pt x="109067" y="506831"/>
                </a:lnTo>
                <a:lnTo>
                  <a:pt x="109004" y="494982"/>
                </a:lnTo>
                <a:lnTo>
                  <a:pt x="106375" y="470128"/>
                </a:lnTo>
                <a:lnTo>
                  <a:pt x="112598" y="410476"/>
                </a:lnTo>
                <a:lnTo>
                  <a:pt x="120535" y="364718"/>
                </a:lnTo>
                <a:lnTo>
                  <a:pt x="131635" y="319836"/>
                </a:lnTo>
                <a:lnTo>
                  <a:pt x="147497" y="276288"/>
                </a:lnTo>
                <a:lnTo>
                  <a:pt x="169773" y="234569"/>
                </a:lnTo>
                <a:lnTo>
                  <a:pt x="200088" y="195148"/>
                </a:lnTo>
                <a:lnTo>
                  <a:pt x="212115" y="179755"/>
                </a:lnTo>
                <a:lnTo>
                  <a:pt x="222631" y="163880"/>
                </a:lnTo>
                <a:lnTo>
                  <a:pt x="253479" y="124993"/>
                </a:lnTo>
                <a:lnTo>
                  <a:pt x="276123" y="113728"/>
                </a:lnTo>
                <a:lnTo>
                  <a:pt x="286207" y="109181"/>
                </a:lnTo>
                <a:lnTo>
                  <a:pt x="289293" y="107111"/>
                </a:lnTo>
                <a:lnTo>
                  <a:pt x="299262" y="100368"/>
                </a:lnTo>
                <a:lnTo>
                  <a:pt x="323138" y="83286"/>
                </a:lnTo>
                <a:lnTo>
                  <a:pt x="334721" y="75234"/>
                </a:lnTo>
                <a:lnTo>
                  <a:pt x="321945" y="82042"/>
                </a:lnTo>
                <a:lnTo>
                  <a:pt x="309613" y="89522"/>
                </a:lnTo>
                <a:lnTo>
                  <a:pt x="297738" y="97701"/>
                </a:lnTo>
                <a:lnTo>
                  <a:pt x="286296" y="106553"/>
                </a:lnTo>
                <a:lnTo>
                  <a:pt x="281292" y="107111"/>
                </a:lnTo>
                <a:lnTo>
                  <a:pt x="283248" y="99733"/>
                </a:lnTo>
                <a:lnTo>
                  <a:pt x="288988" y="89281"/>
                </a:lnTo>
                <a:lnTo>
                  <a:pt x="295376" y="80594"/>
                </a:lnTo>
                <a:lnTo>
                  <a:pt x="296138" y="79324"/>
                </a:lnTo>
                <a:lnTo>
                  <a:pt x="298107" y="76060"/>
                </a:lnTo>
                <a:lnTo>
                  <a:pt x="309549" y="83680"/>
                </a:lnTo>
                <a:lnTo>
                  <a:pt x="312547" y="80594"/>
                </a:lnTo>
                <a:lnTo>
                  <a:pt x="318871" y="76708"/>
                </a:lnTo>
                <a:lnTo>
                  <a:pt x="319760" y="76060"/>
                </a:lnTo>
                <a:lnTo>
                  <a:pt x="324281" y="72796"/>
                </a:lnTo>
                <a:lnTo>
                  <a:pt x="324777" y="72428"/>
                </a:lnTo>
                <a:lnTo>
                  <a:pt x="330492" y="67627"/>
                </a:lnTo>
                <a:lnTo>
                  <a:pt x="334505" y="63715"/>
                </a:lnTo>
                <a:lnTo>
                  <a:pt x="335457" y="62788"/>
                </a:lnTo>
                <a:lnTo>
                  <a:pt x="335800" y="62445"/>
                </a:lnTo>
                <a:lnTo>
                  <a:pt x="339077" y="58445"/>
                </a:lnTo>
                <a:lnTo>
                  <a:pt x="342531" y="69253"/>
                </a:lnTo>
                <a:lnTo>
                  <a:pt x="344068" y="67259"/>
                </a:lnTo>
                <a:lnTo>
                  <a:pt x="351967" y="59969"/>
                </a:lnTo>
                <a:lnTo>
                  <a:pt x="353225" y="58445"/>
                </a:lnTo>
                <a:lnTo>
                  <a:pt x="358736" y="51828"/>
                </a:lnTo>
                <a:lnTo>
                  <a:pt x="365137" y="45453"/>
                </a:lnTo>
                <a:lnTo>
                  <a:pt x="371957" y="43472"/>
                </a:lnTo>
                <a:lnTo>
                  <a:pt x="385673" y="43472"/>
                </a:lnTo>
                <a:lnTo>
                  <a:pt x="391947" y="44107"/>
                </a:lnTo>
                <a:lnTo>
                  <a:pt x="395846" y="43980"/>
                </a:lnTo>
                <a:lnTo>
                  <a:pt x="398729" y="43472"/>
                </a:lnTo>
                <a:lnTo>
                  <a:pt x="399669" y="43307"/>
                </a:lnTo>
                <a:lnTo>
                  <a:pt x="403390" y="42113"/>
                </a:lnTo>
                <a:lnTo>
                  <a:pt x="405333" y="40843"/>
                </a:lnTo>
                <a:lnTo>
                  <a:pt x="410476" y="37477"/>
                </a:lnTo>
                <a:lnTo>
                  <a:pt x="424827" y="30543"/>
                </a:lnTo>
                <a:lnTo>
                  <a:pt x="431952" y="27495"/>
                </a:lnTo>
                <a:lnTo>
                  <a:pt x="434289" y="26504"/>
                </a:lnTo>
                <a:lnTo>
                  <a:pt x="439674" y="24206"/>
                </a:lnTo>
                <a:lnTo>
                  <a:pt x="453466" y="19062"/>
                </a:lnTo>
                <a:lnTo>
                  <a:pt x="454685" y="18605"/>
                </a:lnTo>
                <a:lnTo>
                  <a:pt x="464032" y="15608"/>
                </a:lnTo>
                <a:lnTo>
                  <a:pt x="468642" y="14135"/>
                </a:lnTo>
                <a:lnTo>
                  <a:pt x="469976" y="13703"/>
                </a:lnTo>
                <a:lnTo>
                  <a:pt x="469976" y="12788"/>
                </a:lnTo>
                <a:lnTo>
                  <a:pt x="460375" y="14135"/>
                </a:lnTo>
                <a:lnTo>
                  <a:pt x="450926" y="13970"/>
                </a:lnTo>
                <a:lnTo>
                  <a:pt x="441617" y="12319"/>
                </a:lnTo>
                <a:lnTo>
                  <a:pt x="438277" y="11163"/>
                </a:lnTo>
                <a:lnTo>
                  <a:pt x="437908" y="14427"/>
                </a:lnTo>
                <a:lnTo>
                  <a:pt x="431736" y="15608"/>
                </a:lnTo>
                <a:lnTo>
                  <a:pt x="425831" y="10248"/>
                </a:lnTo>
                <a:lnTo>
                  <a:pt x="433832" y="7302"/>
                </a:lnTo>
                <a:lnTo>
                  <a:pt x="441998" y="5422"/>
                </a:lnTo>
                <a:lnTo>
                  <a:pt x="450227" y="5689"/>
                </a:lnTo>
                <a:lnTo>
                  <a:pt x="458444" y="9169"/>
                </a:lnTo>
                <a:lnTo>
                  <a:pt x="464248" y="5422"/>
                </a:lnTo>
                <a:lnTo>
                  <a:pt x="465340" y="4711"/>
                </a:lnTo>
                <a:lnTo>
                  <a:pt x="468884" y="5981"/>
                </a:lnTo>
                <a:lnTo>
                  <a:pt x="468972" y="10248"/>
                </a:lnTo>
                <a:lnTo>
                  <a:pt x="469607" y="12611"/>
                </a:lnTo>
                <a:lnTo>
                  <a:pt x="476885" y="11074"/>
                </a:lnTo>
                <a:close/>
              </a:path>
            </a:pathLst>
          </a:custGeom>
          <a:solidFill>
            <a:srgbClr val="01A0C6"/>
          </a:solidFill>
        </p:spPr>
        <p:txBody>
          <a:bodyPr wrap="square" lIns="0" tIns="0" rIns="0" bIns="0" rtlCol="0"/>
          <a:lstStyle/>
          <a:p>
            <a:endParaRPr/>
          </a:p>
        </p:txBody>
      </p:sp>
      <p:sp>
        <p:nvSpPr>
          <p:cNvPr id="12" name="object 11">
            <a:extLst>
              <a:ext uri="{FF2B5EF4-FFF2-40B4-BE49-F238E27FC236}">
                <a16:creationId xmlns:a16="http://schemas.microsoft.com/office/drawing/2014/main" id="{0AEC2290-B1DF-2999-F34B-D7A0E26066B7}"/>
              </a:ext>
            </a:extLst>
          </p:cNvPr>
          <p:cNvSpPr/>
          <p:nvPr/>
        </p:nvSpPr>
        <p:spPr>
          <a:xfrm>
            <a:off x="435432" y="9150855"/>
            <a:ext cx="502920" cy="666750"/>
          </a:xfrm>
          <a:custGeom>
            <a:avLst/>
            <a:gdLst/>
            <a:ahLst/>
            <a:cxnLst/>
            <a:rect l="l" t="t" r="r" b="b"/>
            <a:pathLst>
              <a:path w="502919" h="666750">
                <a:moveTo>
                  <a:pt x="194792" y="547484"/>
                </a:moveTo>
                <a:lnTo>
                  <a:pt x="194513" y="545198"/>
                </a:lnTo>
                <a:lnTo>
                  <a:pt x="192557" y="545198"/>
                </a:lnTo>
                <a:lnTo>
                  <a:pt x="192786" y="545465"/>
                </a:lnTo>
                <a:lnTo>
                  <a:pt x="194792" y="547484"/>
                </a:lnTo>
                <a:close/>
              </a:path>
              <a:path w="502919" h="666750">
                <a:moveTo>
                  <a:pt x="333400" y="631418"/>
                </a:moveTo>
                <a:lnTo>
                  <a:pt x="329679" y="628154"/>
                </a:lnTo>
                <a:lnTo>
                  <a:pt x="333032" y="631888"/>
                </a:lnTo>
                <a:lnTo>
                  <a:pt x="333197" y="632040"/>
                </a:lnTo>
                <a:lnTo>
                  <a:pt x="333400" y="631418"/>
                </a:lnTo>
                <a:close/>
              </a:path>
              <a:path w="502919" h="666750">
                <a:moveTo>
                  <a:pt x="356933" y="638860"/>
                </a:moveTo>
                <a:lnTo>
                  <a:pt x="336626" y="634415"/>
                </a:lnTo>
                <a:lnTo>
                  <a:pt x="333197" y="632040"/>
                </a:lnTo>
                <a:lnTo>
                  <a:pt x="332409" y="634415"/>
                </a:lnTo>
                <a:lnTo>
                  <a:pt x="327406" y="634149"/>
                </a:lnTo>
                <a:lnTo>
                  <a:pt x="325081" y="628611"/>
                </a:lnTo>
                <a:lnTo>
                  <a:pt x="324777" y="627875"/>
                </a:lnTo>
                <a:lnTo>
                  <a:pt x="331419" y="626833"/>
                </a:lnTo>
                <a:lnTo>
                  <a:pt x="337705" y="626897"/>
                </a:lnTo>
                <a:lnTo>
                  <a:pt x="343560" y="628942"/>
                </a:lnTo>
                <a:lnTo>
                  <a:pt x="348932" y="633869"/>
                </a:lnTo>
                <a:lnTo>
                  <a:pt x="354749" y="630516"/>
                </a:lnTo>
                <a:lnTo>
                  <a:pt x="356768" y="631888"/>
                </a:lnTo>
                <a:lnTo>
                  <a:pt x="355333" y="630516"/>
                </a:lnTo>
                <a:lnTo>
                  <a:pt x="353517" y="628789"/>
                </a:lnTo>
                <a:lnTo>
                  <a:pt x="350850" y="626833"/>
                </a:lnTo>
                <a:lnTo>
                  <a:pt x="347941" y="624700"/>
                </a:lnTo>
                <a:lnTo>
                  <a:pt x="347357" y="624611"/>
                </a:lnTo>
                <a:lnTo>
                  <a:pt x="331495" y="622134"/>
                </a:lnTo>
                <a:lnTo>
                  <a:pt x="315328" y="618502"/>
                </a:lnTo>
                <a:lnTo>
                  <a:pt x="312877" y="617791"/>
                </a:lnTo>
                <a:lnTo>
                  <a:pt x="312877" y="642861"/>
                </a:lnTo>
                <a:lnTo>
                  <a:pt x="309880" y="641769"/>
                </a:lnTo>
                <a:lnTo>
                  <a:pt x="306247" y="638048"/>
                </a:lnTo>
                <a:lnTo>
                  <a:pt x="303784" y="636600"/>
                </a:lnTo>
                <a:lnTo>
                  <a:pt x="306692" y="638048"/>
                </a:lnTo>
                <a:lnTo>
                  <a:pt x="310324" y="641769"/>
                </a:lnTo>
                <a:lnTo>
                  <a:pt x="312877" y="642861"/>
                </a:lnTo>
                <a:lnTo>
                  <a:pt x="312877" y="617791"/>
                </a:lnTo>
                <a:lnTo>
                  <a:pt x="299427" y="613829"/>
                </a:lnTo>
                <a:lnTo>
                  <a:pt x="292963" y="611454"/>
                </a:lnTo>
                <a:lnTo>
                  <a:pt x="283806" y="608088"/>
                </a:lnTo>
                <a:lnTo>
                  <a:pt x="281533" y="609549"/>
                </a:lnTo>
                <a:lnTo>
                  <a:pt x="279539" y="611454"/>
                </a:lnTo>
                <a:lnTo>
                  <a:pt x="278028" y="609498"/>
                </a:lnTo>
                <a:lnTo>
                  <a:pt x="277837" y="609003"/>
                </a:lnTo>
                <a:lnTo>
                  <a:pt x="277279" y="607339"/>
                </a:lnTo>
                <a:lnTo>
                  <a:pt x="276186" y="605421"/>
                </a:lnTo>
                <a:lnTo>
                  <a:pt x="274726" y="603732"/>
                </a:lnTo>
                <a:lnTo>
                  <a:pt x="266179" y="599744"/>
                </a:lnTo>
                <a:lnTo>
                  <a:pt x="262826" y="599744"/>
                </a:lnTo>
                <a:lnTo>
                  <a:pt x="260642" y="600290"/>
                </a:lnTo>
                <a:lnTo>
                  <a:pt x="260464" y="602018"/>
                </a:lnTo>
                <a:lnTo>
                  <a:pt x="260731" y="604012"/>
                </a:lnTo>
                <a:lnTo>
                  <a:pt x="261467" y="606539"/>
                </a:lnTo>
                <a:lnTo>
                  <a:pt x="261099" y="605828"/>
                </a:lnTo>
                <a:lnTo>
                  <a:pt x="260731" y="604012"/>
                </a:lnTo>
                <a:lnTo>
                  <a:pt x="257098" y="598741"/>
                </a:lnTo>
                <a:lnTo>
                  <a:pt x="254101" y="598208"/>
                </a:lnTo>
                <a:lnTo>
                  <a:pt x="252641" y="597560"/>
                </a:lnTo>
                <a:lnTo>
                  <a:pt x="256628" y="598309"/>
                </a:lnTo>
                <a:lnTo>
                  <a:pt x="257098" y="598741"/>
                </a:lnTo>
                <a:lnTo>
                  <a:pt x="262636" y="599376"/>
                </a:lnTo>
                <a:lnTo>
                  <a:pt x="264452" y="599376"/>
                </a:lnTo>
                <a:lnTo>
                  <a:pt x="258152" y="596303"/>
                </a:lnTo>
                <a:lnTo>
                  <a:pt x="256095" y="595109"/>
                </a:lnTo>
                <a:lnTo>
                  <a:pt x="252095" y="592797"/>
                </a:lnTo>
                <a:lnTo>
                  <a:pt x="246291" y="588848"/>
                </a:lnTo>
                <a:lnTo>
                  <a:pt x="242201" y="587222"/>
                </a:lnTo>
                <a:lnTo>
                  <a:pt x="231571" y="585216"/>
                </a:lnTo>
                <a:lnTo>
                  <a:pt x="231736" y="579234"/>
                </a:lnTo>
                <a:lnTo>
                  <a:pt x="231749" y="578866"/>
                </a:lnTo>
                <a:lnTo>
                  <a:pt x="230835" y="578142"/>
                </a:lnTo>
                <a:lnTo>
                  <a:pt x="228752" y="576503"/>
                </a:lnTo>
                <a:lnTo>
                  <a:pt x="228752" y="578142"/>
                </a:lnTo>
                <a:lnTo>
                  <a:pt x="228206" y="576414"/>
                </a:lnTo>
                <a:lnTo>
                  <a:pt x="225628" y="574382"/>
                </a:lnTo>
                <a:lnTo>
                  <a:pt x="203047" y="574382"/>
                </a:lnTo>
                <a:lnTo>
                  <a:pt x="206552" y="574484"/>
                </a:lnTo>
                <a:lnTo>
                  <a:pt x="207225" y="579234"/>
                </a:lnTo>
                <a:lnTo>
                  <a:pt x="206629" y="575017"/>
                </a:lnTo>
                <a:lnTo>
                  <a:pt x="206552" y="574484"/>
                </a:lnTo>
                <a:lnTo>
                  <a:pt x="202755" y="574382"/>
                </a:lnTo>
                <a:lnTo>
                  <a:pt x="203034" y="574382"/>
                </a:lnTo>
                <a:lnTo>
                  <a:pt x="225615" y="574370"/>
                </a:lnTo>
                <a:lnTo>
                  <a:pt x="216027" y="566813"/>
                </a:lnTo>
                <a:lnTo>
                  <a:pt x="215760" y="566610"/>
                </a:lnTo>
                <a:lnTo>
                  <a:pt x="209791" y="561568"/>
                </a:lnTo>
                <a:lnTo>
                  <a:pt x="207111" y="559168"/>
                </a:lnTo>
                <a:lnTo>
                  <a:pt x="203974" y="556361"/>
                </a:lnTo>
                <a:lnTo>
                  <a:pt x="203962" y="559168"/>
                </a:lnTo>
                <a:lnTo>
                  <a:pt x="203936" y="561568"/>
                </a:lnTo>
                <a:lnTo>
                  <a:pt x="203530" y="564438"/>
                </a:lnTo>
                <a:lnTo>
                  <a:pt x="203415" y="565975"/>
                </a:lnTo>
                <a:lnTo>
                  <a:pt x="203415" y="561441"/>
                </a:lnTo>
                <a:lnTo>
                  <a:pt x="203568" y="560768"/>
                </a:lnTo>
                <a:lnTo>
                  <a:pt x="203962" y="559168"/>
                </a:lnTo>
                <a:lnTo>
                  <a:pt x="203962" y="556361"/>
                </a:lnTo>
                <a:lnTo>
                  <a:pt x="198437" y="551116"/>
                </a:lnTo>
                <a:lnTo>
                  <a:pt x="198437" y="574992"/>
                </a:lnTo>
                <a:lnTo>
                  <a:pt x="198272" y="575017"/>
                </a:lnTo>
                <a:lnTo>
                  <a:pt x="196418" y="572516"/>
                </a:lnTo>
                <a:lnTo>
                  <a:pt x="195872" y="569061"/>
                </a:lnTo>
                <a:lnTo>
                  <a:pt x="196418" y="564438"/>
                </a:lnTo>
                <a:lnTo>
                  <a:pt x="195884" y="568972"/>
                </a:lnTo>
                <a:lnTo>
                  <a:pt x="196418" y="572516"/>
                </a:lnTo>
                <a:lnTo>
                  <a:pt x="198437" y="574992"/>
                </a:lnTo>
                <a:lnTo>
                  <a:pt x="198437" y="551116"/>
                </a:lnTo>
                <a:lnTo>
                  <a:pt x="198310" y="550989"/>
                </a:lnTo>
                <a:lnTo>
                  <a:pt x="194792" y="547484"/>
                </a:lnTo>
                <a:lnTo>
                  <a:pt x="195414" y="552450"/>
                </a:lnTo>
                <a:lnTo>
                  <a:pt x="195872" y="559892"/>
                </a:lnTo>
                <a:lnTo>
                  <a:pt x="192900" y="558685"/>
                </a:lnTo>
                <a:lnTo>
                  <a:pt x="190538" y="556729"/>
                </a:lnTo>
                <a:lnTo>
                  <a:pt x="187045" y="551345"/>
                </a:lnTo>
                <a:lnTo>
                  <a:pt x="186232" y="548398"/>
                </a:lnTo>
                <a:lnTo>
                  <a:pt x="186334" y="545198"/>
                </a:lnTo>
                <a:lnTo>
                  <a:pt x="192557" y="545198"/>
                </a:lnTo>
                <a:lnTo>
                  <a:pt x="160743" y="507568"/>
                </a:lnTo>
                <a:lnTo>
                  <a:pt x="134035" y="466902"/>
                </a:lnTo>
                <a:lnTo>
                  <a:pt x="114173" y="422783"/>
                </a:lnTo>
                <a:lnTo>
                  <a:pt x="102666" y="374459"/>
                </a:lnTo>
                <a:lnTo>
                  <a:pt x="100965" y="348119"/>
                </a:lnTo>
                <a:lnTo>
                  <a:pt x="102425" y="322160"/>
                </a:lnTo>
                <a:lnTo>
                  <a:pt x="114846" y="271348"/>
                </a:lnTo>
                <a:lnTo>
                  <a:pt x="131025" y="226847"/>
                </a:lnTo>
                <a:lnTo>
                  <a:pt x="150939" y="184886"/>
                </a:lnTo>
                <a:lnTo>
                  <a:pt x="179285" y="150063"/>
                </a:lnTo>
                <a:lnTo>
                  <a:pt x="220764" y="126949"/>
                </a:lnTo>
                <a:lnTo>
                  <a:pt x="239318" y="118135"/>
                </a:lnTo>
                <a:lnTo>
                  <a:pt x="258965" y="105460"/>
                </a:lnTo>
                <a:lnTo>
                  <a:pt x="278231" y="92849"/>
                </a:lnTo>
                <a:lnTo>
                  <a:pt x="295617" y="84188"/>
                </a:lnTo>
                <a:lnTo>
                  <a:pt x="303022" y="60960"/>
                </a:lnTo>
                <a:lnTo>
                  <a:pt x="299008" y="38138"/>
                </a:lnTo>
                <a:lnTo>
                  <a:pt x="290410" y="20510"/>
                </a:lnTo>
                <a:lnTo>
                  <a:pt x="284073" y="12852"/>
                </a:lnTo>
                <a:lnTo>
                  <a:pt x="260400" y="0"/>
                </a:lnTo>
                <a:lnTo>
                  <a:pt x="240042" y="1143"/>
                </a:lnTo>
                <a:lnTo>
                  <a:pt x="216039" y="9309"/>
                </a:lnTo>
                <a:lnTo>
                  <a:pt x="181432" y="17475"/>
                </a:lnTo>
                <a:lnTo>
                  <a:pt x="195326" y="19748"/>
                </a:lnTo>
                <a:lnTo>
                  <a:pt x="187261" y="32258"/>
                </a:lnTo>
                <a:lnTo>
                  <a:pt x="164312" y="46837"/>
                </a:lnTo>
                <a:lnTo>
                  <a:pt x="133553" y="55333"/>
                </a:lnTo>
                <a:lnTo>
                  <a:pt x="90741" y="73507"/>
                </a:lnTo>
                <a:lnTo>
                  <a:pt x="61912" y="111379"/>
                </a:lnTo>
                <a:lnTo>
                  <a:pt x="41186" y="158432"/>
                </a:lnTo>
                <a:lnTo>
                  <a:pt x="22644" y="204190"/>
                </a:lnTo>
                <a:lnTo>
                  <a:pt x="11239" y="242062"/>
                </a:lnTo>
                <a:lnTo>
                  <a:pt x="9372" y="255193"/>
                </a:lnTo>
                <a:lnTo>
                  <a:pt x="0" y="304977"/>
                </a:lnTo>
                <a:lnTo>
                  <a:pt x="990" y="354253"/>
                </a:lnTo>
                <a:lnTo>
                  <a:pt x="10858" y="402628"/>
                </a:lnTo>
                <a:lnTo>
                  <a:pt x="28054" y="449770"/>
                </a:lnTo>
                <a:lnTo>
                  <a:pt x="51079" y="495300"/>
                </a:lnTo>
                <a:lnTo>
                  <a:pt x="78409" y="538835"/>
                </a:lnTo>
                <a:lnTo>
                  <a:pt x="107886" y="565543"/>
                </a:lnTo>
                <a:lnTo>
                  <a:pt x="140093" y="583399"/>
                </a:lnTo>
                <a:lnTo>
                  <a:pt x="149580" y="591502"/>
                </a:lnTo>
                <a:lnTo>
                  <a:pt x="158343" y="600443"/>
                </a:lnTo>
                <a:lnTo>
                  <a:pt x="166598" y="609003"/>
                </a:lnTo>
                <a:lnTo>
                  <a:pt x="174891" y="616267"/>
                </a:lnTo>
                <a:lnTo>
                  <a:pt x="187312" y="623735"/>
                </a:lnTo>
                <a:lnTo>
                  <a:pt x="200329" y="629716"/>
                </a:lnTo>
                <a:lnTo>
                  <a:pt x="213931" y="634212"/>
                </a:lnTo>
                <a:lnTo>
                  <a:pt x="228117" y="637235"/>
                </a:lnTo>
                <a:lnTo>
                  <a:pt x="215011" y="632650"/>
                </a:lnTo>
                <a:lnTo>
                  <a:pt x="202184" y="627456"/>
                </a:lnTo>
                <a:lnTo>
                  <a:pt x="189623" y="621626"/>
                </a:lnTo>
                <a:lnTo>
                  <a:pt x="177342" y="615175"/>
                </a:lnTo>
                <a:lnTo>
                  <a:pt x="174853" y="611111"/>
                </a:lnTo>
                <a:lnTo>
                  <a:pt x="182206" y="609498"/>
                </a:lnTo>
                <a:lnTo>
                  <a:pt x="193598" y="609663"/>
                </a:lnTo>
                <a:lnTo>
                  <a:pt x="203225" y="610908"/>
                </a:lnTo>
                <a:lnTo>
                  <a:pt x="207772" y="610908"/>
                </a:lnTo>
                <a:lnTo>
                  <a:pt x="206413" y="625157"/>
                </a:lnTo>
                <a:lnTo>
                  <a:pt x="211404" y="624611"/>
                </a:lnTo>
                <a:lnTo>
                  <a:pt x="217919" y="626605"/>
                </a:lnTo>
                <a:lnTo>
                  <a:pt x="224523" y="628027"/>
                </a:lnTo>
                <a:lnTo>
                  <a:pt x="231216" y="628878"/>
                </a:lnTo>
                <a:lnTo>
                  <a:pt x="238023" y="629145"/>
                </a:lnTo>
                <a:lnTo>
                  <a:pt x="242557" y="628611"/>
                </a:lnTo>
                <a:lnTo>
                  <a:pt x="237299" y="638771"/>
                </a:lnTo>
                <a:lnTo>
                  <a:pt x="239750" y="638225"/>
                </a:lnTo>
                <a:lnTo>
                  <a:pt x="249580" y="638213"/>
                </a:lnTo>
                <a:lnTo>
                  <a:pt x="258965" y="636143"/>
                </a:lnTo>
                <a:lnTo>
                  <a:pt x="267017" y="634682"/>
                </a:lnTo>
                <a:lnTo>
                  <a:pt x="272808" y="636498"/>
                </a:lnTo>
                <a:lnTo>
                  <a:pt x="277812" y="640321"/>
                </a:lnTo>
                <a:lnTo>
                  <a:pt x="282536" y="643128"/>
                </a:lnTo>
                <a:lnTo>
                  <a:pt x="286981" y="646391"/>
                </a:lnTo>
                <a:lnTo>
                  <a:pt x="290004" y="648093"/>
                </a:lnTo>
                <a:lnTo>
                  <a:pt x="293217" y="649274"/>
                </a:lnTo>
                <a:lnTo>
                  <a:pt x="296608" y="649935"/>
                </a:lnTo>
                <a:lnTo>
                  <a:pt x="303784" y="649033"/>
                </a:lnTo>
                <a:lnTo>
                  <a:pt x="303161" y="644931"/>
                </a:lnTo>
                <a:lnTo>
                  <a:pt x="303276" y="639953"/>
                </a:lnTo>
                <a:lnTo>
                  <a:pt x="303390" y="646391"/>
                </a:lnTo>
                <a:lnTo>
                  <a:pt x="303784" y="649033"/>
                </a:lnTo>
                <a:lnTo>
                  <a:pt x="317093" y="646861"/>
                </a:lnTo>
                <a:lnTo>
                  <a:pt x="330593" y="644931"/>
                </a:lnTo>
                <a:lnTo>
                  <a:pt x="343560" y="642861"/>
                </a:lnTo>
                <a:lnTo>
                  <a:pt x="343992" y="642785"/>
                </a:lnTo>
                <a:lnTo>
                  <a:pt x="356933" y="639953"/>
                </a:lnTo>
                <a:lnTo>
                  <a:pt x="356933" y="639318"/>
                </a:lnTo>
                <a:lnTo>
                  <a:pt x="356933" y="638860"/>
                </a:lnTo>
                <a:close/>
              </a:path>
              <a:path w="502919" h="666750">
                <a:moveTo>
                  <a:pt x="357289" y="632231"/>
                </a:moveTo>
                <a:lnTo>
                  <a:pt x="356768" y="631888"/>
                </a:lnTo>
                <a:lnTo>
                  <a:pt x="357276" y="632358"/>
                </a:lnTo>
                <a:lnTo>
                  <a:pt x="357289" y="632231"/>
                </a:lnTo>
                <a:close/>
              </a:path>
              <a:path w="502919" h="666750">
                <a:moveTo>
                  <a:pt x="362839" y="638860"/>
                </a:moveTo>
                <a:lnTo>
                  <a:pt x="358482" y="633501"/>
                </a:lnTo>
                <a:lnTo>
                  <a:pt x="357276" y="632358"/>
                </a:lnTo>
                <a:lnTo>
                  <a:pt x="356755" y="635774"/>
                </a:lnTo>
                <a:lnTo>
                  <a:pt x="357022" y="638860"/>
                </a:lnTo>
                <a:lnTo>
                  <a:pt x="362839" y="638860"/>
                </a:lnTo>
                <a:close/>
              </a:path>
              <a:path w="502919" h="666750">
                <a:moveTo>
                  <a:pt x="398627" y="614540"/>
                </a:moveTo>
                <a:lnTo>
                  <a:pt x="393903" y="616089"/>
                </a:lnTo>
                <a:lnTo>
                  <a:pt x="391058" y="615111"/>
                </a:lnTo>
                <a:lnTo>
                  <a:pt x="388035" y="615315"/>
                </a:lnTo>
                <a:lnTo>
                  <a:pt x="385089" y="616800"/>
                </a:lnTo>
                <a:lnTo>
                  <a:pt x="388175" y="617308"/>
                </a:lnTo>
                <a:lnTo>
                  <a:pt x="391198" y="617105"/>
                </a:lnTo>
                <a:lnTo>
                  <a:pt x="393814" y="616280"/>
                </a:lnTo>
                <a:lnTo>
                  <a:pt x="398627" y="619252"/>
                </a:lnTo>
                <a:lnTo>
                  <a:pt x="397535" y="617626"/>
                </a:lnTo>
                <a:lnTo>
                  <a:pt x="396989" y="615899"/>
                </a:lnTo>
                <a:lnTo>
                  <a:pt x="398627" y="614540"/>
                </a:lnTo>
                <a:close/>
              </a:path>
              <a:path w="502919" h="666750">
                <a:moveTo>
                  <a:pt x="400862" y="621995"/>
                </a:moveTo>
                <a:lnTo>
                  <a:pt x="398627" y="619252"/>
                </a:lnTo>
                <a:lnTo>
                  <a:pt x="399719" y="620890"/>
                </a:lnTo>
                <a:lnTo>
                  <a:pt x="400862" y="621995"/>
                </a:lnTo>
                <a:close/>
              </a:path>
              <a:path w="502919" h="666750">
                <a:moveTo>
                  <a:pt x="401891" y="613625"/>
                </a:moveTo>
                <a:lnTo>
                  <a:pt x="400177" y="613448"/>
                </a:lnTo>
                <a:lnTo>
                  <a:pt x="398716" y="614540"/>
                </a:lnTo>
                <a:lnTo>
                  <a:pt x="401891" y="613625"/>
                </a:lnTo>
                <a:close/>
              </a:path>
              <a:path w="502919" h="666750">
                <a:moveTo>
                  <a:pt x="420611" y="613359"/>
                </a:moveTo>
                <a:lnTo>
                  <a:pt x="410984" y="613994"/>
                </a:lnTo>
                <a:lnTo>
                  <a:pt x="412991" y="614718"/>
                </a:lnTo>
                <a:lnTo>
                  <a:pt x="414718" y="615861"/>
                </a:lnTo>
                <a:lnTo>
                  <a:pt x="416153" y="617448"/>
                </a:lnTo>
                <a:lnTo>
                  <a:pt x="418249" y="618439"/>
                </a:lnTo>
                <a:lnTo>
                  <a:pt x="419061" y="615810"/>
                </a:lnTo>
                <a:lnTo>
                  <a:pt x="420611" y="613359"/>
                </a:lnTo>
                <a:close/>
              </a:path>
              <a:path w="502919" h="666750">
                <a:moveTo>
                  <a:pt x="439775" y="647763"/>
                </a:moveTo>
                <a:lnTo>
                  <a:pt x="423151" y="644486"/>
                </a:lnTo>
                <a:lnTo>
                  <a:pt x="417283" y="645287"/>
                </a:lnTo>
                <a:lnTo>
                  <a:pt x="410883" y="650011"/>
                </a:lnTo>
                <a:lnTo>
                  <a:pt x="403567" y="655815"/>
                </a:lnTo>
                <a:lnTo>
                  <a:pt x="394995" y="659828"/>
                </a:lnTo>
                <a:lnTo>
                  <a:pt x="393090" y="661187"/>
                </a:lnTo>
                <a:lnTo>
                  <a:pt x="393357" y="649757"/>
                </a:lnTo>
                <a:lnTo>
                  <a:pt x="389636" y="652386"/>
                </a:lnTo>
                <a:lnTo>
                  <a:pt x="383679" y="655383"/>
                </a:lnTo>
                <a:lnTo>
                  <a:pt x="377507" y="657631"/>
                </a:lnTo>
                <a:lnTo>
                  <a:pt x="371094" y="659104"/>
                </a:lnTo>
                <a:lnTo>
                  <a:pt x="364477" y="659828"/>
                </a:lnTo>
                <a:lnTo>
                  <a:pt x="360387" y="662012"/>
                </a:lnTo>
                <a:lnTo>
                  <a:pt x="355384" y="648944"/>
                </a:lnTo>
                <a:lnTo>
                  <a:pt x="351574" y="651205"/>
                </a:lnTo>
                <a:lnTo>
                  <a:pt x="342544" y="654634"/>
                </a:lnTo>
                <a:lnTo>
                  <a:pt x="332574" y="659155"/>
                </a:lnTo>
                <a:lnTo>
                  <a:pt x="326872" y="663460"/>
                </a:lnTo>
                <a:lnTo>
                  <a:pt x="330682" y="666280"/>
                </a:lnTo>
                <a:lnTo>
                  <a:pt x="344119" y="666699"/>
                </a:lnTo>
                <a:lnTo>
                  <a:pt x="357530" y="666496"/>
                </a:lnTo>
                <a:lnTo>
                  <a:pt x="395300" y="660539"/>
                </a:lnTo>
                <a:lnTo>
                  <a:pt x="427697" y="647763"/>
                </a:lnTo>
                <a:lnTo>
                  <a:pt x="431723" y="647115"/>
                </a:lnTo>
                <a:lnTo>
                  <a:pt x="435749" y="647115"/>
                </a:lnTo>
                <a:lnTo>
                  <a:pt x="439775" y="647763"/>
                </a:lnTo>
                <a:close/>
              </a:path>
              <a:path w="502919" h="666750">
                <a:moveTo>
                  <a:pt x="497547" y="611174"/>
                </a:moveTo>
                <a:lnTo>
                  <a:pt x="495922" y="608457"/>
                </a:lnTo>
                <a:lnTo>
                  <a:pt x="494830" y="605370"/>
                </a:lnTo>
                <a:lnTo>
                  <a:pt x="491921" y="604367"/>
                </a:lnTo>
                <a:lnTo>
                  <a:pt x="488200" y="609638"/>
                </a:lnTo>
                <a:lnTo>
                  <a:pt x="481380" y="607453"/>
                </a:lnTo>
                <a:lnTo>
                  <a:pt x="475488" y="608406"/>
                </a:lnTo>
                <a:lnTo>
                  <a:pt x="470090" y="611238"/>
                </a:lnTo>
                <a:lnTo>
                  <a:pt x="464756" y="614718"/>
                </a:lnTo>
                <a:lnTo>
                  <a:pt x="469658" y="619442"/>
                </a:lnTo>
                <a:lnTo>
                  <a:pt x="474116" y="617715"/>
                </a:lnTo>
                <a:lnTo>
                  <a:pt x="473748" y="614540"/>
                </a:lnTo>
                <a:lnTo>
                  <a:pt x="469125" y="613079"/>
                </a:lnTo>
                <a:lnTo>
                  <a:pt x="476389" y="615035"/>
                </a:lnTo>
                <a:lnTo>
                  <a:pt x="483552" y="615365"/>
                </a:lnTo>
                <a:lnTo>
                  <a:pt x="490601" y="614083"/>
                </a:lnTo>
                <a:lnTo>
                  <a:pt x="497547" y="611174"/>
                </a:lnTo>
                <a:close/>
              </a:path>
              <a:path w="502919" h="666750">
                <a:moveTo>
                  <a:pt x="502729" y="608825"/>
                </a:moveTo>
                <a:lnTo>
                  <a:pt x="502462" y="608545"/>
                </a:lnTo>
                <a:lnTo>
                  <a:pt x="497547" y="611174"/>
                </a:lnTo>
                <a:lnTo>
                  <a:pt x="498094" y="612000"/>
                </a:lnTo>
                <a:lnTo>
                  <a:pt x="502729" y="608825"/>
                </a:lnTo>
                <a:close/>
              </a:path>
            </a:pathLst>
          </a:custGeom>
          <a:solidFill>
            <a:srgbClr val="B6DECD"/>
          </a:solidFill>
        </p:spPr>
        <p:txBody>
          <a:bodyPr wrap="square" lIns="0" tIns="0" rIns="0" bIns="0" rtlCol="0"/>
          <a:lstStyle/>
          <a:p>
            <a:endParaRPr/>
          </a:p>
        </p:txBody>
      </p:sp>
    </p:spTree>
    <p:extLst>
      <p:ext uri="{BB962C8B-B14F-4D97-AF65-F5344CB8AC3E}">
        <p14:creationId xmlns:p14="http://schemas.microsoft.com/office/powerpoint/2010/main" val="34838303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27906DF0-649A-B74F-90AD-68D6AF31AB5A}" vid="{9B718179-DC23-0D4A-90C2-950A6117698D}"/>
    </a:ext>
  </a:extLst>
</a:theme>
</file>

<file path=docProps/app.xml><?xml version="1.0" encoding="utf-8"?>
<Properties xmlns="http://schemas.openxmlformats.org/officeDocument/2006/extended-properties" xmlns:vt="http://schemas.openxmlformats.org/officeDocument/2006/docPropsVTypes">
  <Template>Office Theme</Template>
  <TotalTime>12339</TotalTime>
  <Words>1513</Words>
  <Application>Microsoft Macintosh PowerPoint</Application>
  <PresentationFormat>Custom</PresentationFormat>
  <Paragraphs>171</Paragraphs>
  <Slides>30</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30</vt:i4>
      </vt:variant>
    </vt:vector>
  </HeadingPairs>
  <TitlesOfParts>
    <vt:vector size="41" baseType="lpstr">
      <vt:lpstr>Arial</vt:lpstr>
      <vt:lpstr>Calibri</vt:lpstr>
      <vt:lpstr>Lato</vt:lpstr>
      <vt:lpstr>Lato Black</vt:lpstr>
      <vt:lpstr>Lato Medium</vt:lpstr>
      <vt:lpstr>Lato-Black</vt:lpstr>
      <vt:lpstr>Lato-Light</vt:lpstr>
      <vt:lpstr>Marker Palafotz</vt:lpstr>
      <vt:lpstr>Noto Sans Symbols</vt:lpstr>
      <vt:lpstr>Wingdings</vt:lpstr>
      <vt:lpstr>Office Theme</vt:lpstr>
      <vt:lpstr>EMDR BASIC TRAINING  DAY 4</vt:lpstr>
      <vt:lpstr>SCHEDULE FOR TODAY</vt:lpstr>
      <vt:lpstr>SCHEDULE FOR ENTIRE TRAINING</vt:lpstr>
      <vt:lpstr>How do you feel about Phases 1-4?</vt:lpstr>
      <vt:lpstr>What is EMDR?</vt:lpstr>
      <vt:lpstr>The 8 Phases of EMDR</vt:lpstr>
      <vt:lpstr>Phase 3 and 4 Demonstration</vt:lpstr>
      <vt:lpstr>Phase 5: Installation </vt:lpstr>
      <vt:lpstr>Phase 5: Installation </vt:lpstr>
      <vt:lpstr>Phase 5: Installation </vt:lpstr>
      <vt:lpstr>Phase 6: Body Scan </vt:lpstr>
      <vt:lpstr>Practice through Phase 6</vt:lpstr>
      <vt:lpstr>Questions?</vt:lpstr>
      <vt:lpstr>Phase 7: Closure </vt:lpstr>
      <vt:lpstr>Phase 7: The Target is Complete</vt:lpstr>
      <vt:lpstr>Phase 7: The Target is Incomplete</vt:lpstr>
      <vt:lpstr>Phase 8: Reevaluation</vt:lpstr>
      <vt:lpstr>Phase 8: Reevaluation</vt:lpstr>
      <vt:lpstr>Demonstration of All Phases</vt:lpstr>
      <vt:lpstr>Questions?</vt:lpstr>
      <vt:lpstr>Practice</vt:lpstr>
      <vt:lpstr>How’d it go?</vt:lpstr>
      <vt:lpstr>Your Clients</vt:lpstr>
      <vt:lpstr>What To Do If Things Don’t Go “Well”</vt:lpstr>
      <vt:lpstr>More Practice!</vt:lpstr>
      <vt:lpstr>How’d it go?</vt:lpstr>
      <vt:lpstr>See you next weekend!</vt:lpstr>
      <vt:lpstr>ANY QUESTIONS?  THANKS FOR LISTENING!</vt:lpstr>
      <vt:lpstr>References</vt:lpstr>
      <vt:lpstr>CONTACT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EMDR BASIC TRAINING  DAY 1</dc:title>
  <dc:creator>Carol Hofford</dc:creator>
  <cp:keywords>DAFTcggU5pk,BABiXmaBrd0</cp:keywords>
  <cp:lastModifiedBy>Carol Hofford</cp:lastModifiedBy>
  <cp:revision>10</cp:revision>
  <dcterms:created xsi:type="dcterms:W3CDTF">2023-05-18T16:53:15Z</dcterms:created>
  <dcterms:modified xsi:type="dcterms:W3CDTF">2023-07-25T01:25:55Z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2022-12-01T00:00:00Z</vt:filetime>
  </property>
  <property fmtid="{D5CDD505-2E9C-101B-9397-08002B2CF9AE}" pid="3" name="Creator">
    <vt:lpwstr>Canva</vt:lpwstr>
  </property>
  <property fmtid="{D5CDD505-2E9C-101B-9397-08002B2CF9AE}" pid="4" name="Producer">
    <vt:lpwstr>Canva</vt:lpwstr>
  </property>
  <property fmtid="{D5CDD505-2E9C-101B-9397-08002B2CF9AE}" pid="5" name="LastSaved">
    <vt:filetime>2022-12-01T00:00:00Z</vt:filetime>
  </property>
</Properties>
</file>