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1" r:id="rId4"/>
    <p:sldId id="284" r:id="rId5"/>
    <p:sldId id="285" r:id="rId6"/>
    <p:sldId id="294" r:id="rId7"/>
    <p:sldId id="295" r:id="rId8"/>
    <p:sldId id="309" r:id="rId9"/>
    <p:sldId id="310" r:id="rId10"/>
    <p:sldId id="311" r:id="rId11"/>
    <p:sldId id="312" r:id="rId12"/>
    <p:sldId id="278" r:id="rId13"/>
    <p:sldId id="313" r:id="rId14"/>
    <p:sldId id="297" r:id="rId15"/>
    <p:sldId id="314" r:id="rId16"/>
    <p:sldId id="298" r:id="rId17"/>
    <p:sldId id="315" r:id="rId18"/>
    <p:sldId id="299" r:id="rId19"/>
    <p:sldId id="316" r:id="rId20"/>
    <p:sldId id="300" r:id="rId21"/>
    <p:sldId id="301" r:id="rId22"/>
    <p:sldId id="317" r:id="rId23"/>
    <p:sldId id="318" r:id="rId24"/>
    <p:sldId id="319" r:id="rId25"/>
    <p:sldId id="320" r:id="rId26"/>
    <p:sldId id="321" r:id="rId27"/>
    <p:sldId id="307" r:id="rId28"/>
    <p:sldId id="276" r:id="rId29"/>
    <p:sldId id="308" r:id="rId30"/>
    <p:sldId id="275" r:id="rId3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8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FCD"/>
    <a:srgbClr val="01A0C6"/>
    <a:srgbClr val="40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28AD51-58AB-45B5-8653-7F9EF8D39710}" v="8" dt="2023-06-08T14:15:00.2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0"/>
    <p:restoredTop sz="95859"/>
  </p:normalViewPr>
  <p:slideViewPr>
    <p:cSldViewPr>
      <p:cViewPr varScale="1">
        <p:scale>
          <a:sx n="102" d="100"/>
          <a:sy n="102" d="100"/>
        </p:scale>
        <p:origin x="248" y="232"/>
      </p:cViewPr>
      <p:guideLst>
        <p:guide orient="horz" pos="3480"/>
        <p:guide pos="84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rgbClr val="01A0C6"/>
                </a:solidFill>
                <a:latin typeface="Lato-Black"/>
                <a:cs typeface="Lato-Bla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B6DEC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01A0C6"/>
                </a:solidFill>
                <a:latin typeface="Lato-Black"/>
                <a:cs typeface="Lato-Bla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6DECD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" cy="10287000"/>
          </a:xfrm>
          <a:custGeom>
            <a:avLst/>
            <a:gdLst/>
            <a:ahLst/>
            <a:cxnLst/>
            <a:rect l="l" t="t" r="r" b="b"/>
            <a:pathLst>
              <a:path w="1828800" h="10287000">
                <a:moveTo>
                  <a:pt x="18287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" y="0"/>
                </a:lnTo>
                <a:lnTo>
                  <a:pt x="1828799" y="10286999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78459" y="1"/>
            <a:ext cx="304800" cy="6994525"/>
          </a:xfrm>
          <a:custGeom>
            <a:avLst/>
            <a:gdLst/>
            <a:ahLst/>
            <a:cxnLst/>
            <a:rect l="l" t="t" r="r" b="b"/>
            <a:pathLst>
              <a:path w="304800" h="6994525">
                <a:moveTo>
                  <a:pt x="0" y="0"/>
                </a:moveTo>
                <a:lnTo>
                  <a:pt x="304799" y="0"/>
                </a:lnTo>
                <a:lnTo>
                  <a:pt x="304799" y="6993986"/>
                </a:lnTo>
                <a:lnTo>
                  <a:pt x="0" y="699398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01A0C6"/>
                </a:solidFill>
                <a:latin typeface="Lato-Black"/>
                <a:cs typeface="Lato-Bla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417390" y="3266108"/>
            <a:ext cx="5100955" cy="549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B6DECD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01A0C6"/>
                </a:solidFill>
                <a:latin typeface="Lato-Black"/>
                <a:cs typeface="Lato-Bla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0111" y="1433117"/>
            <a:ext cx="773938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rgbClr val="01A0C6"/>
                </a:solidFill>
                <a:latin typeface="Lato-Black"/>
                <a:cs typeface="La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80227" y="3266103"/>
            <a:ext cx="10956925" cy="600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B6DECD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88873" y="0"/>
            <a:ext cx="2799115" cy="10287000"/>
            <a:chOff x="15488924" y="0"/>
            <a:chExt cx="2799115" cy="10287000"/>
          </a:xfrm>
        </p:grpSpPr>
        <p:sp>
          <p:nvSpPr>
            <p:cNvPr id="3" name="object 3"/>
            <p:cNvSpPr/>
            <p:nvPr/>
          </p:nvSpPr>
          <p:spPr>
            <a:xfrm>
              <a:off x="15488924" y="0"/>
              <a:ext cx="301625" cy="10287000"/>
            </a:xfrm>
            <a:custGeom>
              <a:avLst/>
              <a:gdLst/>
              <a:ahLst/>
              <a:cxnLst/>
              <a:rect l="l" t="t" r="r" b="b"/>
              <a:pathLst>
                <a:path w="301625" h="10287000">
                  <a:moveTo>
                    <a:pt x="0" y="10286999"/>
                  </a:moveTo>
                  <a:lnTo>
                    <a:pt x="301024" y="10286999"/>
                  </a:lnTo>
                  <a:lnTo>
                    <a:pt x="301024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789949" y="0"/>
              <a:ext cx="2498090" cy="10284460"/>
            </a:xfrm>
            <a:custGeom>
              <a:avLst/>
              <a:gdLst/>
              <a:ahLst/>
              <a:cxnLst/>
              <a:rect l="l" t="t" r="r" b="b"/>
              <a:pathLst>
                <a:path w="2498090" h="10284460">
                  <a:moveTo>
                    <a:pt x="2498050" y="10284156"/>
                  </a:moveTo>
                  <a:lnTo>
                    <a:pt x="0" y="10284156"/>
                  </a:lnTo>
                  <a:lnTo>
                    <a:pt x="0" y="0"/>
                  </a:lnTo>
                  <a:lnTo>
                    <a:pt x="2498050" y="0"/>
                  </a:lnTo>
                  <a:lnTo>
                    <a:pt x="2498050" y="10284156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47711" y="886268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455" y="884329"/>
            <a:ext cx="1795239" cy="34996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09865" y="579055"/>
            <a:ext cx="130810" cy="57150"/>
          </a:xfrm>
          <a:custGeom>
            <a:avLst/>
            <a:gdLst/>
            <a:ahLst/>
            <a:cxnLst/>
            <a:rect l="l" t="t" r="r" b="b"/>
            <a:pathLst>
              <a:path w="130809" h="57150">
                <a:moveTo>
                  <a:pt x="74612" y="46012"/>
                </a:moveTo>
                <a:lnTo>
                  <a:pt x="73939" y="46177"/>
                </a:lnTo>
                <a:lnTo>
                  <a:pt x="73914" y="46380"/>
                </a:lnTo>
                <a:lnTo>
                  <a:pt x="74612" y="46012"/>
                </a:lnTo>
                <a:close/>
              </a:path>
              <a:path w="130809" h="57150">
                <a:moveTo>
                  <a:pt x="75272" y="35039"/>
                </a:moveTo>
                <a:lnTo>
                  <a:pt x="41021" y="43929"/>
                </a:lnTo>
                <a:lnTo>
                  <a:pt x="36664" y="45745"/>
                </a:lnTo>
                <a:lnTo>
                  <a:pt x="29311" y="34848"/>
                </a:lnTo>
                <a:lnTo>
                  <a:pt x="24853" y="37211"/>
                </a:lnTo>
                <a:lnTo>
                  <a:pt x="15011" y="42316"/>
                </a:lnTo>
                <a:lnTo>
                  <a:pt x="5054" y="49326"/>
                </a:lnTo>
                <a:lnTo>
                  <a:pt x="0" y="55181"/>
                </a:lnTo>
                <a:lnTo>
                  <a:pt x="4876" y="56819"/>
                </a:lnTo>
                <a:lnTo>
                  <a:pt x="19431" y="53632"/>
                </a:lnTo>
                <a:lnTo>
                  <a:pt x="34086" y="51206"/>
                </a:lnTo>
                <a:lnTo>
                  <a:pt x="48856" y="49542"/>
                </a:lnTo>
                <a:lnTo>
                  <a:pt x="63741" y="48653"/>
                </a:lnTo>
                <a:lnTo>
                  <a:pt x="73939" y="46177"/>
                </a:lnTo>
                <a:lnTo>
                  <a:pt x="73990" y="45745"/>
                </a:lnTo>
                <a:lnTo>
                  <a:pt x="75272" y="35039"/>
                </a:lnTo>
                <a:close/>
              </a:path>
              <a:path w="130809" h="57150">
                <a:moveTo>
                  <a:pt x="78816" y="1727"/>
                </a:moveTo>
                <a:lnTo>
                  <a:pt x="74637" y="596"/>
                </a:lnTo>
                <a:lnTo>
                  <a:pt x="70459" y="596"/>
                </a:lnTo>
                <a:lnTo>
                  <a:pt x="66281" y="1727"/>
                </a:lnTo>
                <a:lnTo>
                  <a:pt x="70459" y="2362"/>
                </a:lnTo>
                <a:lnTo>
                  <a:pt x="74637" y="2362"/>
                </a:lnTo>
                <a:lnTo>
                  <a:pt x="78816" y="1727"/>
                </a:lnTo>
                <a:close/>
              </a:path>
              <a:path w="130809" h="57150">
                <a:moveTo>
                  <a:pt x="86271" y="901"/>
                </a:moveTo>
                <a:lnTo>
                  <a:pt x="78727" y="2082"/>
                </a:lnTo>
                <a:lnTo>
                  <a:pt x="85534" y="5626"/>
                </a:lnTo>
                <a:lnTo>
                  <a:pt x="84175" y="3810"/>
                </a:lnTo>
                <a:lnTo>
                  <a:pt x="83629" y="1993"/>
                </a:lnTo>
                <a:lnTo>
                  <a:pt x="86271" y="901"/>
                </a:lnTo>
                <a:close/>
              </a:path>
              <a:path w="130809" h="57150">
                <a:moveTo>
                  <a:pt x="87884" y="8039"/>
                </a:moveTo>
                <a:lnTo>
                  <a:pt x="85534" y="5626"/>
                </a:lnTo>
                <a:lnTo>
                  <a:pt x="86906" y="7264"/>
                </a:lnTo>
                <a:lnTo>
                  <a:pt x="87884" y="8039"/>
                </a:lnTo>
                <a:close/>
              </a:path>
              <a:path w="130809" h="57150">
                <a:moveTo>
                  <a:pt x="91084" y="177"/>
                </a:moveTo>
                <a:lnTo>
                  <a:pt x="88633" y="0"/>
                </a:lnTo>
                <a:lnTo>
                  <a:pt x="86360" y="812"/>
                </a:lnTo>
                <a:lnTo>
                  <a:pt x="91084" y="177"/>
                </a:lnTo>
                <a:close/>
              </a:path>
              <a:path w="130809" h="57150">
                <a:moveTo>
                  <a:pt x="117970" y="5257"/>
                </a:moveTo>
                <a:lnTo>
                  <a:pt x="104165" y="1905"/>
                </a:lnTo>
                <a:lnTo>
                  <a:pt x="106591" y="3352"/>
                </a:lnTo>
                <a:lnTo>
                  <a:pt x="108712" y="5168"/>
                </a:lnTo>
                <a:lnTo>
                  <a:pt x="110515" y="7353"/>
                </a:lnTo>
                <a:lnTo>
                  <a:pt x="113334" y="9169"/>
                </a:lnTo>
                <a:lnTo>
                  <a:pt x="115239" y="6985"/>
                </a:lnTo>
                <a:lnTo>
                  <a:pt x="117970" y="5257"/>
                </a:lnTo>
                <a:close/>
              </a:path>
              <a:path w="130809" h="57150">
                <a:moveTo>
                  <a:pt x="130683" y="44653"/>
                </a:moveTo>
                <a:lnTo>
                  <a:pt x="125056" y="41656"/>
                </a:lnTo>
                <a:lnTo>
                  <a:pt x="123050" y="40665"/>
                </a:lnTo>
                <a:lnTo>
                  <a:pt x="119062" y="38658"/>
                </a:lnTo>
                <a:lnTo>
                  <a:pt x="112522" y="35572"/>
                </a:lnTo>
                <a:lnTo>
                  <a:pt x="105092" y="34315"/>
                </a:lnTo>
                <a:lnTo>
                  <a:pt x="96354" y="37363"/>
                </a:lnTo>
                <a:lnTo>
                  <a:pt x="86626" y="41922"/>
                </a:lnTo>
                <a:lnTo>
                  <a:pt x="76187" y="45199"/>
                </a:lnTo>
                <a:lnTo>
                  <a:pt x="74612" y="46012"/>
                </a:lnTo>
                <a:lnTo>
                  <a:pt x="76796" y="45478"/>
                </a:lnTo>
                <a:lnTo>
                  <a:pt x="89979" y="43103"/>
                </a:lnTo>
                <a:lnTo>
                  <a:pt x="103276" y="41490"/>
                </a:lnTo>
                <a:lnTo>
                  <a:pt x="116700" y="40665"/>
                </a:lnTo>
                <a:lnTo>
                  <a:pt x="121551" y="41325"/>
                </a:lnTo>
                <a:lnTo>
                  <a:pt x="126212" y="42659"/>
                </a:lnTo>
                <a:lnTo>
                  <a:pt x="130683" y="44653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6611" y="607097"/>
            <a:ext cx="46990" cy="23495"/>
          </a:xfrm>
          <a:custGeom>
            <a:avLst/>
            <a:gdLst/>
            <a:ahLst/>
            <a:cxnLst/>
            <a:rect l="l" t="t" r="r" b="b"/>
            <a:pathLst>
              <a:path w="46990" h="23495">
                <a:moveTo>
                  <a:pt x="41516" y="14617"/>
                </a:moveTo>
                <a:lnTo>
                  <a:pt x="40043" y="12979"/>
                </a:lnTo>
                <a:lnTo>
                  <a:pt x="39052" y="11899"/>
                </a:lnTo>
                <a:lnTo>
                  <a:pt x="30797" y="12979"/>
                </a:lnTo>
                <a:lnTo>
                  <a:pt x="24612" y="6324"/>
                </a:lnTo>
                <a:lnTo>
                  <a:pt x="17068" y="2578"/>
                </a:lnTo>
                <a:lnTo>
                  <a:pt x="12636" y="1638"/>
                </a:lnTo>
                <a:lnTo>
                  <a:pt x="8674" y="787"/>
                </a:lnTo>
                <a:lnTo>
                  <a:pt x="0" y="0"/>
                </a:lnTo>
                <a:lnTo>
                  <a:pt x="2997" y="7086"/>
                </a:lnTo>
                <a:lnTo>
                  <a:pt x="9169" y="8623"/>
                </a:lnTo>
                <a:lnTo>
                  <a:pt x="10972" y="5930"/>
                </a:lnTo>
                <a:lnTo>
                  <a:pt x="13614" y="8394"/>
                </a:lnTo>
                <a:lnTo>
                  <a:pt x="21615" y="13855"/>
                </a:lnTo>
                <a:lnTo>
                  <a:pt x="30378" y="18021"/>
                </a:lnTo>
                <a:lnTo>
                  <a:pt x="39878" y="20878"/>
                </a:lnTo>
                <a:lnTo>
                  <a:pt x="39966" y="17792"/>
                </a:lnTo>
                <a:lnTo>
                  <a:pt x="41516" y="14617"/>
                </a:lnTo>
                <a:close/>
              </a:path>
              <a:path w="46990" h="23495">
                <a:moveTo>
                  <a:pt x="46964" y="22872"/>
                </a:moveTo>
                <a:lnTo>
                  <a:pt x="46875" y="22517"/>
                </a:lnTo>
                <a:lnTo>
                  <a:pt x="39509" y="20878"/>
                </a:lnTo>
                <a:lnTo>
                  <a:pt x="39331" y="21882"/>
                </a:lnTo>
                <a:lnTo>
                  <a:pt x="46964" y="22872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925" y="591311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303" y="740472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69312" y="3321800"/>
            <a:ext cx="13239535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800" spc="-130" dirty="0"/>
              <a:t>EMDR BASIC TRAINING </a:t>
            </a:r>
            <a:br>
              <a:rPr lang="en-US" sz="8800" spc="-130" dirty="0"/>
            </a:br>
            <a:r>
              <a:rPr lang="en-US" sz="8800" spc="-130" dirty="0"/>
              <a:t>DAY 3</a:t>
            </a:r>
            <a:endParaRPr lang="en-US" sz="8800" spc="-1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67CDB-1FA4-DEA3-CCBC-E41DBEEE5DB8}"/>
              </a:ext>
            </a:extLst>
          </p:cNvPr>
          <p:cNvSpPr txBox="1"/>
          <p:nvPr/>
        </p:nvSpPr>
        <p:spPr>
          <a:xfrm>
            <a:off x="1030886" y="6286500"/>
            <a:ext cx="14385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Nikolaus Johnson, MS, LPC, RPT, EMDR Consultant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2200" y="1234914"/>
            <a:ext cx="923667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Negative Cognition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1786" y="3799043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Google Shape;425;p16">
            <a:extLst>
              <a:ext uri="{FF2B5EF4-FFF2-40B4-BE49-F238E27FC236}">
                <a16:creationId xmlns:a16="http://schemas.microsoft.com/office/drawing/2014/main" id="{E43B8FDA-0C78-8623-E272-A98E468E7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08576" y="3786343"/>
            <a:ext cx="11850624" cy="61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When you think about [image, in detail], what words feel true about you?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We are looking for “I am” statements (i.e. “I am bad”, “I am helpless”).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When people answer in the past tense (i.e. “I was helpless”), ask them what it means about them right now.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Oftentimes, clients will start with a “cover story”.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If this is the case, you can ask “If you are stuck, what is true about you now?”.</a:t>
            </a:r>
          </a:p>
          <a:p>
            <a:pPr marL="1371600" lvl="1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Font typeface="Noto Sans Symbols"/>
              <a:buNone/>
            </a:pPr>
            <a:endParaRPr sz="3200" dirty="0"/>
          </a:p>
          <a:p>
            <a:pPr marL="9144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None/>
            </a:pPr>
            <a:endParaRPr sz="40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8DC02EAF-90CD-9CA2-93EC-010BE240597A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D1E5B713-E08A-2B62-83EC-4E320A56875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2EDD59A0-951F-9D1B-28D6-A024642AC9E3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B2D5AC12-F0A0-98F1-48CE-34CAF2CDB4D4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15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1000" y="1181100"/>
            <a:ext cx="9236676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Positive Cognitions</a:t>
            </a:r>
            <a:endParaRPr lang="tr-TR" sz="4000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1786" y="3799043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Google Shape;425;p16">
            <a:extLst>
              <a:ext uri="{FF2B5EF4-FFF2-40B4-BE49-F238E27FC236}">
                <a16:creationId xmlns:a16="http://schemas.microsoft.com/office/drawing/2014/main" id="{E43B8FDA-0C78-8623-E272-A98E468E7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08576" y="3786343"/>
            <a:ext cx="11393424" cy="61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Next ask the client, “When you think about the words [use negative cognition], what would you rather believe about yourself instead?” (i.e. “I am good”, “I am powerful”.</a:t>
            </a:r>
          </a:p>
          <a:p>
            <a:pPr marL="1371600" lvl="1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Font typeface="Noto Sans Symbols"/>
              <a:buNone/>
            </a:pPr>
            <a:endParaRPr sz="4000" dirty="0">
              <a:solidFill>
                <a:schemeClr val="tx1"/>
              </a:solidFill>
            </a:endParaRPr>
          </a:p>
          <a:p>
            <a:pPr marL="9144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None/>
            </a:pPr>
            <a:endParaRPr sz="40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4DB8FC9-B2AB-25B8-6BBB-F55F95DEE8C7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319A17AF-577A-B1C0-F95C-C206704EF3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0DB88575-C1A4-A2CA-0176-E9B24F8CD28C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D9C3DD4E-F109-26AA-60A5-82040AEA5433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89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3">
            <a:extLst>
              <a:ext uri="{FF2B5EF4-FFF2-40B4-BE49-F238E27FC236}">
                <a16:creationId xmlns:a16="http://schemas.microsoft.com/office/drawing/2014/main" id="{E4C3ABB8-84CF-A01B-5555-49C5B83C05E0}"/>
              </a:ext>
            </a:extLst>
          </p:cNvPr>
          <p:cNvGrpSpPr/>
          <p:nvPr/>
        </p:nvGrpSpPr>
        <p:grpSpPr>
          <a:xfrm>
            <a:off x="8362339" y="0"/>
            <a:ext cx="1983739" cy="10287000"/>
            <a:chOff x="0" y="1"/>
            <a:chExt cx="1983739" cy="10287000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150F6B8E-5B97-2303-837A-03D675437576}"/>
                </a:ext>
              </a:extLst>
            </p:cNvPr>
            <p:cNvSpPr/>
            <p:nvPr/>
          </p:nvSpPr>
          <p:spPr>
            <a:xfrm>
              <a:off x="0" y="3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A9B66C42-B1A1-BB86-988A-5A503CDDCFEA}"/>
                </a:ext>
              </a:extLst>
            </p:cNvPr>
            <p:cNvSpPr/>
            <p:nvPr/>
          </p:nvSpPr>
          <p:spPr>
            <a:xfrm>
              <a:off x="1678459" y="1"/>
              <a:ext cx="304800" cy="6994525"/>
            </a:xfrm>
            <a:custGeom>
              <a:avLst/>
              <a:gdLst/>
              <a:ahLst/>
              <a:cxnLst/>
              <a:rect l="l" t="t" r="r" b="b"/>
              <a:pathLst>
                <a:path w="304800" h="6994525">
                  <a:moveTo>
                    <a:pt x="0" y="0"/>
                  </a:moveTo>
                  <a:lnTo>
                    <a:pt x="304799" y="0"/>
                  </a:lnTo>
                  <a:lnTo>
                    <a:pt x="304799" y="6993986"/>
                  </a:lnTo>
                  <a:lnTo>
                    <a:pt x="0" y="6993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D88333-335C-049F-25F6-8758B035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8600" y="1790700"/>
            <a:ext cx="5758180" cy="1969770"/>
          </a:xfrm>
        </p:spPr>
        <p:txBody>
          <a:bodyPr/>
          <a:lstStyle/>
          <a:p>
            <a:r>
              <a:rPr lang="en-US" spc="-105" dirty="0"/>
              <a:t>Validity of Cognition</a:t>
            </a:r>
            <a:endParaRPr lang="en-US" dirty="0"/>
          </a:p>
        </p:txBody>
      </p:sp>
      <p:pic>
        <p:nvPicPr>
          <p:cNvPr id="4" name="Content Placeholder 6" descr="A picture containing sofa, indoor, living, window&#10;&#10;Description automatically generated">
            <a:extLst>
              <a:ext uri="{FF2B5EF4-FFF2-40B4-BE49-F238E27FC236}">
                <a16:creationId xmlns:a16="http://schemas.microsoft.com/office/drawing/2014/main" id="{AD2B83A7-72E5-A4A4-37F6-1CF980C30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9" r="15782" b="-2"/>
          <a:stretch/>
        </p:blipFill>
        <p:spPr>
          <a:xfrm>
            <a:off x="33528" y="1"/>
            <a:ext cx="10716184" cy="10251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AA0888-BB0C-3C43-8F12-034746B0A328}"/>
              </a:ext>
            </a:extLst>
          </p:cNvPr>
          <p:cNvSpPr txBox="1"/>
          <p:nvPr/>
        </p:nvSpPr>
        <p:spPr>
          <a:xfrm>
            <a:off x="11478033" y="4439980"/>
            <a:ext cx="59387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“When you think of the words [positive cognition], how true do they feel now, on the scale of 1, not at all true, to 7, completely true?”</a:t>
            </a: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E75852F3-07D8-0575-683B-3BED356AF3CF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E13E864B-E0A3-7672-791C-BA696103097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76BFC4D7-C3BC-280B-D27B-87916E22C8B5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20CE29CB-7213-03D9-D07F-2D855C29680C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26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3">
            <a:extLst>
              <a:ext uri="{FF2B5EF4-FFF2-40B4-BE49-F238E27FC236}">
                <a16:creationId xmlns:a16="http://schemas.microsoft.com/office/drawing/2014/main" id="{E4C3ABB8-84CF-A01B-5555-49C5B83C05E0}"/>
              </a:ext>
            </a:extLst>
          </p:cNvPr>
          <p:cNvGrpSpPr/>
          <p:nvPr/>
        </p:nvGrpSpPr>
        <p:grpSpPr>
          <a:xfrm>
            <a:off x="8362339" y="0"/>
            <a:ext cx="1983739" cy="10287000"/>
            <a:chOff x="0" y="1"/>
            <a:chExt cx="1983739" cy="10287000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150F6B8E-5B97-2303-837A-03D675437576}"/>
                </a:ext>
              </a:extLst>
            </p:cNvPr>
            <p:cNvSpPr/>
            <p:nvPr/>
          </p:nvSpPr>
          <p:spPr>
            <a:xfrm>
              <a:off x="0" y="3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A9B66C42-B1A1-BB86-988A-5A503CDDCFEA}"/>
                </a:ext>
              </a:extLst>
            </p:cNvPr>
            <p:cNvSpPr/>
            <p:nvPr/>
          </p:nvSpPr>
          <p:spPr>
            <a:xfrm>
              <a:off x="1678459" y="1"/>
              <a:ext cx="304800" cy="6994525"/>
            </a:xfrm>
            <a:custGeom>
              <a:avLst/>
              <a:gdLst/>
              <a:ahLst/>
              <a:cxnLst/>
              <a:rect l="l" t="t" r="r" b="b"/>
              <a:pathLst>
                <a:path w="304800" h="6994525">
                  <a:moveTo>
                    <a:pt x="0" y="0"/>
                  </a:moveTo>
                  <a:lnTo>
                    <a:pt x="304799" y="0"/>
                  </a:lnTo>
                  <a:lnTo>
                    <a:pt x="304799" y="6993986"/>
                  </a:lnTo>
                  <a:lnTo>
                    <a:pt x="0" y="6993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D88333-335C-049F-25F6-8758B035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24" y="1866900"/>
            <a:ext cx="5758180" cy="984885"/>
          </a:xfrm>
        </p:spPr>
        <p:txBody>
          <a:bodyPr/>
          <a:lstStyle/>
          <a:p>
            <a:r>
              <a:rPr lang="en-US" spc="-105" dirty="0"/>
              <a:t>Emotions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A0888-BB0C-3C43-8F12-034746B0A328}"/>
              </a:ext>
            </a:extLst>
          </p:cNvPr>
          <p:cNvSpPr txBox="1"/>
          <p:nvPr/>
        </p:nvSpPr>
        <p:spPr>
          <a:xfrm>
            <a:off x="966773" y="3620006"/>
            <a:ext cx="4038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“When you think of the [image with detail] along with the [negative cognition], what emotions do you feel right now?” </a:t>
            </a:r>
            <a:endParaRPr lang="tr-TR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B38DB030-C9A3-0334-305A-FBB7F5FEF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2" r="31047" b="-1"/>
          <a:stretch/>
        </p:blipFill>
        <p:spPr>
          <a:xfrm rot="5400000">
            <a:off x="6837284" y="-1145968"/>
            <a:ext cx="10328432" cy="12573000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B8102FF1-A607-3F23-ADD4-3AC3190DE94B}"/>
              </a:ext>
            </a:extLst>
          </p:cNvPr>
          <p:cNvSpPr/>
          <p:nvPr/>
        </p:nvSpPr>
        <p:spPr>
          <a:xfrm>
            <a:off x="721343" y="94888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6CFCA344-57C2-9A65-7BA3-64C78E4ED1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5087" y="9486900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ECD9CD5E-8B6D-45C6-9FA9-2BC5A31BA972}"/>
              </a:ext>
            </a:extLst>
          </p:cNvPr>
          <p:cNvSpPr/>
          <p:nvPr/>
        </p:nvSpPr>
        <p:spPr>
          <a:xfrm>
            <a:off x="243557" y="91938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11A3FF44-5AC5-D184-EAE2-4801BA8F85A3}"/>
              </a:ext>
            </a:extLst>
          </p:cNvPr>
          <p:cNvSpPr/>
          <p:nvPr/>
        </p:nvSpPr>
        <p:spPr>
          <a:xfrm>
            <a:off x="396935" y="93430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614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0"/>
            <a:ext cx="14096999" cy="10286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886200" y="4004944"/>
            <a:ext cx="304800" cy="6282055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7401" y="4061806"/>
            <a:ext cx="8382000" cy="192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2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Subjective Unit of Distress SUDS</a:t>
            </a:r>
            <a:endParaRPr lang="tr-TR" sz="6200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CED741F2-136B-F0E7-145F-58C1A580FA05}"/>
              </a:ext>
            </a:extLst>
          </p:cNvPr>
          <p:cNvSpPr/>
          <p:nvPr/>
        </p:nvSpPr>
        <p:spPr>
          <a:xfrm>
            <a:off x="540445" y="5734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F2BB5ED7-787B-4CE4-C74D-FD4C715A909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4189" y="571500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32CB5D7D-B1C9-8888-C5AA-56D3DD7C4EE4}"/>
              </a:ext>
            </a:extLst>
          </p:cNvPr>
          <p:cNvSpPr/>
          <p:nvPr/>
        </p:nvSpPr>
        <p:spPr>
          <a:xfrm>
            <a:off x="62659" y="2784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40AF351E-A784-C4B3-1948-486C2461FBC5}"/>
              </a:ext>
            </a:extLst>
          </p:cNvPr>
          <p:cNvSpPr/>
          <p:nvPr/>
        </p:nvSpPr>
        <p:spPr>
          <a:xfrm>
            <a:off x="216037" y="4276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88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D3AE366B-34ED-9B7B-F817-CED913BBF6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01" y="0"/>
            <a:ext cx="18287999" cy="10477500"/>
          </a:xfrm>
          <a:prstGeom prst="rect">
            <a:avLst/>
          </a:prstGeom>
        </p:spPr>
      </p:pic>
      <p:grpSp>
        <p:nvGrpSpPr>
          <p:cNvPr id="10" name="object 3">
            <a:extLst>
              <a:ext uri="{FF2B5EF4-FFF2-40B4-BE49-F238E27FC236}">
                <a16:creationId xmlns:a16="http://schemas.microsoft.com/office/drawing/2014/main" id="{E4C3ABB8-84CF-A01B-5555-49C5B83C05E0}"/>
              </a:ext>
            </a:extLst>
          </p:cNvPr>
          <p:cNvGrpSpPr/>
          <p:nvPr/>
        </p:nvGrpSpPr>
        <p:grpSpPr>
          <a:xfrm>
            <a:off x="9144000" y="0"/>
            <a:ext cx="1983739" cy="10287000"/>
            <a:chOff x="0" y="1"/>
            <a:chExt cx="1983739" cy="10287000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150F6B8E-5B97-2303-837A-03D675437576}"/>
                </a:ext>
              </a:extLst>
            </p:cNvPr>
            <p:cNvSpPr/>
            <p:nvPr/>
          </p:nvSpPr>
          <p:spPr>
            <a:xfrm>
              <a:off x="0" y="3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A9B66C42-B1A1-BB86-988A-5A503CDDCFEA}"/>
                </a:ext>
              </a:extLst>
            </p:cNvPr>
            <p:cNvSpPr/>
            <p:nvPr/>
          </p:nvSpPr>
          <p:spPr>
            <a:xfrm>
              <a:off x="1678459" y="1"/>
              <a:ext cx="304800" cy="6994525"/>
            </a:xfrm>
            <a:custGeom>
              <a:avLst/>
              <a:gdLst/>
              <a:ahLst/>
              <a:cxnLst/>
              <a:rect l="l" t="t" r="r" b="b"/>
              <a:pathLst>
                <a:path w="304800" h="6994525">
                  <a:moveTo>
                    <a:pt x="0" y="0"/>
                  </a:moveTo>
                  <a:lnTo>
                    <a:pt x="304799" y="0"/>
                  </a:lnTo>
                  <a:lnTo>
                    <a:pt x="304799" y="6993986"/>
                  </a:lnTo>
                  <a:lnTo>
                    <a:pt x="0" y="6993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D88333-335C-049F-25F6-8758B035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95881"/>
            <a:ext cx="5758180" cy="1969770"/>
          </a:xfrm>
        </p:spPr>
        <p:txBody>
          <a:bodyPr/>
          <a:lstStyle/>
          <a:p>
            <a:r>
              <a:rPr lang="en-US" spc="-105" dirty="0">
                <a:solidFill>
                  <a:schemeClr val="tx1"/>
                </a:solidFill>
              </a:rPr>
              <a:t>Body Sensations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A0888-BB0C-3C43-8F12-034746B0A328}"/>
              </a:ext>
            </a:extLst>
          </p:cNvPr>
          <p:cNvSpPr txBox="1"/>
          <p:nvPr/>
        </p:nvSpPr>
        <p:spPr>
          <a:xfrm>
            <a:off x="914400" y="4207698"/>
            <a:ext cx="67764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“When you think of the [image with detail] along with the [negative cognition], what body sensations do you feel right now?” </a:t>
            </a:r>
            <a:endParaRPr lang="tr-TR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E3621F8-41E2-BAEE-8E48-4116645C4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28548" y="-232549"/>
            <a:ext cx="13684402" cy="10263300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4E77E7CA-996D-6178-EB10-CD6F390F9A38}"/>
              </a:ext>
            </a:extLst>
          </p:cNvPr>
          <p:cNvSpPr/>
          <p:nvPr/>
        </p:nvSpPr>
        <p:spPr>
          <a:xfrm>
            <a:off x="707456" y="966452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C6A3D2A2-6462-E81F-7A24-F466024A6D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1200" y="9662582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BC42037C-D245-0CB0-9C9B-BAA76402FFBF}"/>
              </a:ext>
            </a:extLst>
          </p:cNvPr>
          <p:cNvSpPr/>
          <p:nvPr/>
        </p:nvSpPr>
        <p:spPr>
          <a:xfrm>
            <a:off x="229670" y="936956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806502B2-FCBC-2D60-246C-6DE774A954A7}"/>
              </a:ext>
            </a:extLst>
          </p:cNvPr>
          <p:cNvSpPr/>
          <p:nvPr/>
        </p:nvSpPr>
        <p:spPr>
          <a:xfrm>
            <a:off x="383048" y="951872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22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200" y="908970"/>
            <a:ext cx="10972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Transition to Phase 4</a:t>
            </a:r>
            <a:endParaRPr spc="-95" dirty="0"/>
          </a:p>
        </p:txBody>
      </p:sp>
      <p:sp>
        <p:nvSpPr>
          <p:cNvPr id="6" name="object 6"/>
          <p:cNvSpPr txBox="1"/>
          <p:nvPr/>
        </p:nvSpPr>
        <p:spPr>
          <a:xfrm>
            <a:off x="4743767" y="3319731"/>
            <a:ext cx="13335000" cy="1823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Review the image, NC, emotion, body sensation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Remind client of the stop sign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7772400" y="22479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38CC2D99-8449-7A2A-9530-9CAACD2DBA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44600" y="8571982"/>
            <a:ext cx="4114800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0887B-2304-572A-2BC7-A1B70B5FA8E7}"/>
              </a:ext>
            </a:extLst>
          </p:cNvPr>
          <p:cNvSpPr txBox="1"/>
          <p:nvPr/>
        </p:nvSpPr>
        <p:spPr>
          <a:xfrm>
            <a:off x="13792200" y="9412057"/>
            <a:ext cx="447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err="1"/>
              <a:t>Gonzalas</a:t>
            </a:r>
            <a:r>
              <a:rPr lang="en-US" sz="2000" dirty="0"/>
              <a:t> &amp; Mosquera, 2012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3EABCBF6-DFF5-A94D-E91D-A3B674257EA1}"/>
              </a:ext>
            </a:extLst>
          </p:cNvPr>
          <p:cNvSpPr/>
          <p:nvPr/>
        </p:nvSpPr>
        <p:spPr>
          <a:xfrm>
            <a:off x="2460056" y="9413996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7C174947-7474-F64A-D072-1C847762331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3800" y="9412057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73A26137-2958-EFDE-ABB0-0F0E17FE0390}"/>
              </a:ext>
            </a:extLst>
          </p:cNvPr>
          <p:cNvSpPr/>
          <p:nvPr/>
        </p:nvSpPr>
        <p:spPr>
          <a:xfrm>
            <a:off x="1982270" y="9119039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7E4CC77C-A7C4-CE15-7C91-783FF0BA1BFA}"/>
              </a:ext>
            </a:extLst>
          </p:cNvPr>
          <p:cNvSpPr/>
          <p:nvPr/>
        </p:nvSpPr>
        <p:spPr>
          <a:xfrm>
            <a:off x="2135648" y="9268200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6938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0"/>
            <a:ext cx="13792199" cy="10286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193059" y="4004945"/>
            <a:ext cx="304800" cy="6282055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56852" y="3964925"/>
            <a:ext cx="10852689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Let</a:t>
            </a:r>
            <a:r>
              <a:rPr lang="en-US" sz="66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’s Practice Phase 3</a:t>
            </a:r>
            <a:endParaRPr lang="tr-TR" sz="6600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F127770C-CB58-73E1-00BC-53D7B4486A22}"/>
              </a:ext>
            </a:extLst>
          </p:cNvPr>
          <p:cNvSpPr/>
          <p:nvPr/>
        </p:nvSpPr>
        <p:spPr>
          <a:xfrm>
            <a:off x="709515" y="5734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2C5B2669-9675-AC04-520D-1212961AADE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3259" y="571500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460C58A2-2A64-F26A-2D69-3CC6D29B488A}"/>
              </a:ext>
            </a:extLst>
          </p:cNvPr>
          <p:cNvSpPr/>
          <p:nvPr/>
        </p:nvSpPr>
        <p:spPr>
          <a:xfrm>
            <a:off x="231729" y="2784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CCECFB28-40C6-ABC3-900C-E46051704459}"/>
              </a:ext>
            </a:extLst>
          </p:cNvPr>
          <p:cNvSpPr/>
          <p:nvPr/>
        </p:nvSpPr>
        <p:spPr>
          <a:xfrm>
            <a:off x="385107" y="4276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1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3800" y="1020306"/>
            <a:ext cx="10972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Case Studies</a:t>
            </a:r>
            <a:endParaRPr spc="-95" dirty="0"/>
          </a:p>
        </p:txBody>
      </p:sp>
      <p:sp>
        <p:nvSpPr>
          <p:cNvPr id="6" name="object 6"/>
          <p:cNvSpPr txBox="1"/>
          <p:nvPr/>
        </p:nvSpPr>
        <p:spPr>
          <a:xfrm>
            <a:off x="5181600" y="3781204"/>
            <a:ext cx="13335000" cy="1495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Match up with someone 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Fill out the EMDR worksheet roleplaying this client.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8019732" y="22479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38CC2D99-8449-7A2A-9530-9CAACD2DBA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12018" y="8571982"/>
            <a:ext cx="3847381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2D9AF0-E468-9011-05A8-02F91A5F5DD7}"/>
              </a:ext>
            </a:extLst>
          </p:cNvPr>
          <p:cNvSpPr txBox="1"/>
          <p:nvPr/>
        </p:nvSpPr>
        <p:spPr>
          <a:xfrm>
            <a:off x="14212019" y="9427446"/>
            <a:ext cx="384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Steinberg and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Schnall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2001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B6D741A-3353-6383-2F88-217862FBFEEE}"/>
              </a:ext>
            </a:extLst>
          </p:cNvPr>
          <p:cNvSpPr txBox="1">
            <a:spLocks/>
          </p:cNvSpPr>
          <p:nvPr/>
        </p:nvSpPr>
        <p:spPr>
          <a:xfrm>
            <a:off x="3657600" y="3044862"/>
            <a:ext cx="10972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6400" b="1" i="0">
                <a:solidFill>
                  <a:srgbClr val="01A0C6"/>
                </a:solidFill>
                <a:latin typeface="Lato-Black"/>
                <a:ea typeface="+mj-ea"/>
                <a:cs typeface="Lato-Black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b="0" spc="-105" dirty="0">
                <a:solidFill>
                  <a:schemeClr val="tx1"/>
                </a:solidFill>
              </a:rPr>
              <a:t>In your book there are 3 case studies.</a:t>
            </a:r>
            <a:endParaRPr lang="en-US" sz="3200" b="0" spc="-95" dirty="0">
              <a:solidFill>
                <a:schemeClr val="tx1"/>
              </a:soli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61E9A2F4-A5CB-2A5A-F070-613A4780AE49}"/>
              </a:ext>
            </a:extLst>
          </p:cNvPr>
          <p:cNvSpPr/>
          <p:nvPr/>
        </p:nvSpPr>
        <p:spPr>
          <a:xfrm>
            <a:off x="2383856" y="9448755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4192E1E2-2333-4B4B-73EA-D04473B05D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0" y="9446816"/>
            <a:ext cx="1795239" cy="349962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94870154-74BE-3C9D-E14D-016ED42BD520}"/>
              </a:ext>
            </a:extLst>
          </p:cNvPr>
          <p:cNvSpPr/>
          <p:nvPr/>
        </p:nvSpPr>
        <p:spPr>
          <a:xfrm>
            <a:off x="1906070" y="9153798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C2ED2EA-CEE0-9D3D-32E9-3F4CD12CBA53}"/>
              </a:ext>
            </a:extLst>
          </p:cNvPr>
          <p:cNvSpPr/>
          <p:nvPr/>
        </p:nvSpPr>
        <p:spPr>
          <a:xfrm>
            <a:off x="2059448" y="9302959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1406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0"/>
            <a:ext cx="13868399" cy="10286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114800" y="4004945"/>
            <a:ext cx="304800" cy="6282055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86400" y="3952399"/>
            <a:ext cx="10852689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How’d it go?</a:t>
            </a:r>
            <a:endParaRPr lang="tr-TR" sz="6600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C83C29D4-5306-F80E-EC63-6AEBA68D31D8}"/>
              </a:ext>
            </a:extLst>
          </p:cNvPr>
          <p:cNvSpPr/>
          <p:nvPr/>
        </p:nvSpPr>
        <p:spPr>
          <a:xfrm>
            <a:off x="555056" y="5734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81BDF417-2583-FA79-A8BE-0C870E1A72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571500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1AC2C741-7579-5F9C-CD7F-38EC11CA7290}"/>
              </a:ext>
            </a:extLst>
          </p:cNvPr>
          <p:cNvSpPr/>
          <p:nvPr/>
        </p:nvSpPr>
        <p:spPr>
          <a:xfrm>
            <a:off x="77270" y="2784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05164514-525A-6106-F1E5-EE1A87322C35}"/>
              </a:ext>
            </a:extLst>
          </p:cNvPr>
          <p:cNvSpPr/>
          <p:nvPr/>
        </p:nvSpPr>
        <p:spPr>
          <a:xfrm>
            <a:off x="230648" y="4276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15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983739" cy="10287000"/>
            <a:chOff x="0" y="1"/>
            <a:chExt cx="1983739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8459" y="3290173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6"/>
                  </a:lnTo>
                  <a:lnTo>
                    <a:pt x="0" y="6996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483088" y="4069307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5800" y="4821782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3087" y="5776794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3086" y="6595271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930110" y="1433117"/>
            <a:ext cx="95572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SCHEDULE FOR TODAY</a:t>
            </a:r>
            <a:endParaRPr spc="-1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3FB1A-68A6-6587-7579-9449E42169F5}"/>
              </a:ext>
            </a:extLst>
          </p:cNvPr>
          <p:cNvSpPr txBox="1"/>
          <p:nvPr/>
        </p:nvSpPr>
        <p:spPr>
          <a:xfrm>
            <a:off x="4483086" y="2443945"/>
            <a:ext cx="12002487" cy="684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Today we visit the 8 phases of EMDR through the lens of children.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8:30 am -10:30 am, Reviewing Phases 1 and 2; How has it been going?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10:30 am -10:45 am, Break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10:45 am -12:15 pm, Discuss remaining phases and demonstrate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12:15 pm -12:45 pm, Break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12:45 pm - 2:15 pm, Discuss Phase 3 in detail and practice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2:15 pm - 2:30 pm, Break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2:30 pm – 5:30 pm, Discuss Phase 4 in detail and practice</a:t>
            </a: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3C5BACC-F698-0002-DCE6-376F29178CD2}"/>
              </a:ext>
            </a:extLst>
          </p:cNvPr>
          <p:cNvSpPr/>
          <p:nvPr/>
        </p:nvSpPr>
        <p:spPr>
          <a:xfrm>
            <a:off x="4511565" y="8327873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AC3FAF66-C8AE-116C-5A6A-961D18613A0E}"/>
              </a:ext>
            </a:extLst>
          </p:cNvPr>
          <p:cNvSpPr/>
          <p:nvPr/>
        </p:nvSpPr>
        <p:spPr>
          <a:xfrm>
            <a:off x="4537841" y="9235709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4DB1AE59-118C-8F83-47F0-188D6F7EB2A4}"/>
              </a:ext>
            </a:extLst>
          </p:cNvPr>
          <p:cNvSpPr/>
          <p:nvPr/>
        </p:nvSpPr>
        <p:spPr>
          <a:xfrm>
            <a:off x="4511565" y="7420037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050BD1F5-9E93-85C7-CC01-8D144755D6F4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7">
            <a:extLst>
              <a:ext uri="{FF2B5EF4-FFF2-40B4-BE49-F238E27FC236}">
                <a16:creationId xmlns:a16="http://schemas.microsoft.com/office/drawing/2014/main" id="{BAD676A6-BE91-A103-E9A6-C328BF13896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20" name="object 10">
            <a:extLst>
              <a:ext uri="{FF2B5EF4-FFF2-40B4-BE49-F238E27FC236}">
                <a16:creationId xmlns:a16="http://schemas.microsoft.com/office/drawing/2014/main" id="{E6EBDEB7-ACD4-FEE8-3F66-222555C03E11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01C4BCCD-F3A0-6CE1-3733-518F1D7D9A1E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949897"/>
            <a:ext cx="1426587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Common Dissociative Symptoms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3836670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CFCA0-CA2F-9E71-362D-9ADC64068EB6}"/>
              </a:ext>
            </a:extLst>
          </p:cNvPr>
          <p:cNvSpPr/>
          <p:nvPr/>
        </p:nvSpPr>
        <p:spPr>
          <a:xfrm>
            <a:off x="2133600" y="3082258"/>
            <a:ext cx="7543800" cy="799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You dislike your client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Client presents with flat or incongruent affect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Client argues with him or herself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Client takes a long time in answering questions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Client mood changes rapidly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Client denies saying something the previous session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effectLst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431F07-30B4-CD53-C212-DA89B4688A65}"/>
              </a:ext>
            </a:extLst>
          </p:cNvPr>
          <p:cNvSpPr/>
          <p:nvPr/>
        </p:nvSpPr>
        <p:spPr>
          <a:xfrm>
            <a:off x="10218408" y="3082258"/>
            <a:ext cx="7222469" cy="5576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memory or few memories from childhood 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or few body sensations 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Passing out for no reason  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Headaches in odd places of the head </a:t>
            </a:r>
          </a:p>
          <a:p>
            <a:pPr marL="457200" indent="-4572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Trouble swallowing</a:t>
            </a:r>
          </a:p>
          <a:p>
            <a:pPr marL="457200" indent="-4572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Visual or audible hallucinations</a:t>
            </a:r>
            <a:endParaRPr lang="en-US" sz="32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35451A2-04BB-F598-CA88-DA1B45308A7A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290761AD-5474-1829-50FB-654CA1F5E7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B13E075D-DD29-8A40-BEAF-28F8C648FCA7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4CF5B127-1157-6EA0-B29F-85B18A879550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304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1103412"/>
            <a:ext cx="156972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Phase 4: </a:t>
            </a:r>
            <a:r>
              <a:rPr lang="en-US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Desensitization</a:t>
            </a:r>
            <a:endParaRPr lang="tr-TR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3811270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78649-DB1D-80D3-580E-74B4EC361923}"/>
              </a:ext>
            </a:extLst>
          </p:cNvPr>
          <p:cNvSpPr txBox="1"/>
          <p:nvPr/>
        </p:nvSpPr>
        <p:spPr>
          <a:xfrm>
            <a:off x="4953000" y="3543300"/>
            <a:ext cx="11506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with that!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is the part of the EMDR many refer to as EMDR when they ask, “When are we going to do EMDR?” All phases are EMDR.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Channels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back of the hand analogy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to not use eye movements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BLS/DAS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Try eye movements first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to not use eye movements</a:t>
            </a:r>
          </a:p>
          <a:p>
            <a:endParaRPr lang="en-US" sz="36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A855F4F-702F-0CAA-87A8-EC6E27684946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290919F1-EA19-238A-C439-A27AC09F428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BE3C3C94-AF92-DD4C-536B-25FDFB1A6998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DB394D91-3894-1351-35F4-671F69A3D4E2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488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1103412"/>
            <a:ext cx="156972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Phase 4: Desensitization</a:t>
            </a:r>
            <a:endParaRPr lang="tr-TR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3811270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57A84-873B-C8D1-F2FE-7E3C11C88E87}"/>
              </a:ext>
            </a:extLst>
          </p:cNvPr>
          <p:cNvSpPr txBox="1"/>
          <p:nvPr/>
        </p:nvSpPr>
        <p:spPr>
          <a:xfrm>
            <a:off x="5604163" y="3543300"/>
            <a:ext cx="194240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Types of processing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Visual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Somatic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Emotional</a:t>
            </a:r>
          </a:p>
          <a:p>
            <a:endParaRPr lang="en-US" sz="36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3F35885-2138-F347-B9EE-4475B6410243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116B561C-7D18-29F1-DBEF-3C2DD169E57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AEE84205-084E-5849-48FB-10D026DE132D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8171DEC6-2866-44A7-0AB1-7CD341B015B9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671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1103412"/>
            <a:ext cx="156972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Phase 4: Desensitization</a:t>
            </a:r>
            <a:endParaRPr lang="tr-TR" sz="4000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3811270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A9306-7C1D-CBBD-935B-868196A80295}"/>
              </a:ext>
            </a:extLst>
          </p:cNvPr>
          <p:cNvSpPr txBox="1"/>
          <p:nvPr/>
        </p:nvSpPr>
        <p:spPr>
          <a:xfrm>
            <a:off x="4217342" y="3483950"/>
            <a:ext cx="117846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do you do during reprocessing?</a:t>
            </a:r>
          </a:p>
          <a:p>
            <a:pPr marL="1028700" lvl="6" indent="-571500">
              <a:buFont typeface="Wingdings" pitchFamily="2" charset="2"/>
              <a:buChar char="Ø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Maintain connection with the client through co-regulation.</a:t>
            </a:r>
          </a:p>
          <a:p>
            <a:pPr marL="1028700" lvl="2" indent="-571500">
              <a:buFont typeface="Wingdings" pitchFamily="2" charset="2"/>
              <a:buChar char="Ø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Stay out of the way!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Staying out of the way can be incredibly hard for talk therapists.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Adjust length of sets and speed based on client needs.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F84FF81-B03F-7FDD-1C3F-D8F4B6BE6E7F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0737A6C7-4C4B-D3F4-1605-D63C8BD560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8A75FB5A-B9E2-3F0B-30ED-D51EC90611AE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D2D02903-083C-5B04-EE19-16EA8557BD99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381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1103412"/>
            <a:ext cx="156972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Phase 4: Desensitization</a:t>
            </a:r>
            <a:endParaRPr lang="tr-TR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3811270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C4C3C-F370-3ACE-E70C-00FEC41567F6}"/>
              </a:ext>
            </a:extLst>
          </p:cNvPr>
          <p:cNvSpPr txBox="1"/>
          <p:nvPr/>
        </p:nvSpPr>
        <p:spPr>
          <a:xfrm>
            <a:off x="4191000" y="3731417"/>
            <a:ext cx="115114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Safety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Choice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Responsibility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Handling abreactions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ideal to ride the line in the window of tolerance during processing.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294B7DD-C9FD-46A4-C3F5-7BFF1840331C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072C175C-4276-A926-457F-BB11391ED36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C323706A-FE69-B5FA-40BA-C8D37781540A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04744A04-0DE8-D2E3-2B17-706F9A1EE804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135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255578" y="4012048"/>
            <a:ext cx="304800" cy="6282055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7400" y="3989977"/>
            <a:ext cx="10852689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Let</a:t>
            </a:r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’s Practice Phases 3 and 4</a:t>
            </a:r>
            <a:endParaRPr lang="tr-TR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4EED055F-F0DA-15B9-D12C-81D05D89421B}"/>
              </a:ext>
            </a:extLst>
          </p:cNvPr>
          <p:cNvSpPr/>
          <p:nvPr/>
        </p:nvSpPr>
        <p:spPr>
          <a:xfrm>
            <a:off x="709515" y="6496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EB1450C5-0C60-1D53-5B99-946667801C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3259" y="647700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0B3C0FCD-0F76-C2A2-6A80-EFDA93D46475}"/>
              </a:ext>
            </a:extLst>
          </p:cNvPr>
          <p:cNvSpPr/>
          <p:nvPr/>
        </p:nvSpPr>
        <p:spPr>
          <a:xfrm>
            <a:off x="231729" y="3546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DE995991-07CF-F537-58C2-80607B573EFC}"/>
              </a:ext>
            </a:extLst>
          </p:cNvPr>
          <p:cNvSpPr/>
          <p:nvPr/>
        </p:nvSpPr>
        <p:spPr>
          <a:xfrm>
            <a:off x="385107" y="5038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811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3854" y="0"/>
            <a:ext cx="13604145" cy="10286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404484" y="4004944"/>
            <a:ext cx="304800" cy="6282055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48400" y="3695700"/>
            <a:ext cx="10852689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How’d it go?</a:t>
            </a:r>
            <a:endParaRPr lang="tr-TR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AD40153C-01E1-DDEC-15B7-2B206BB89AA8}"/>
              </a:ext>
            </a:extLst>
          </p:cNvPr>
          <p:cNvSpPr/>
          <p:nvPr/>
        </p:nvSpPr>
        <p:spPr>
          <a:xfrm>
            <a:off x="519639" y="5734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033CE0E6-EBAC-9FD1-3E16-81C0817BCC8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3383" y="571500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F3A5F01B-FC72-04FA-6D76-1E2DF40824D8}"/>
              </a:ext>
            </a:extLst>
          </p:cNvPr>
          <p:cNvSpPr/>
          <p:nvPr/>
        </p:nvSpPr>
        <p:spPr>
          <a:xfrm>
            <a:off x="41853" y="2784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E33C6223-881D-00F5-4C4D-7D28D2951BB1}"/>
              </a:ext>
            </a:extLst>
          </p:cNvPr>
          <p:cNvSpPr/>
          <p:nvPr/>
        </p:nvSpPr>
        <p:spPr>
          <a:xfrm>
            <a:off x="195231" y="4276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979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185057"/>
            <a:ext cx="18287999" cy="10477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5800" y="4145269"/>
            <a:ext cx="101668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See you tomorrow morning!</a:t>
            </a:r>
            <a:endParaRPr spc="-10" dirty="0"/>
          </a:p>
        </p:txBody>
      </p:sp>
      <p:sp>
        <p:nvSpPr>
          <p:cNvPr id="6" name="object 6"/>
          <p:cNvSpPr/>
          <p:nvPr/>
        </p:nvSpPr>
        <p:spPr>
          <a:xfrm>
            <a:off x="1678459" y="4005416"/>
            <a:ext cx="304800" cy="6282055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E92CA32E-050A-E02F-AFED-104DA352F06B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BEFB7A76-B297-7777-593F-2024AA234AA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44C411A2-BA38-3D7B-F85E-1EB1DFF9BA12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C5888D02-DE32-E1F7-4935-4BCB6B6E5EA9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074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65533445-D072-33DD-95BD-A384C7CEF0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185057"/>
            <a:ext cx="18287999" cy="10477500"/>
          </a:xfrm>
          <a:prstGeom prst="rect">
            <a:avLst/>
          </a:prstGeom>
          <a:solidFill>
            <a:schemeClr val="bg1">
              <a:alpha val="37764"/>
            </a:schemeClr>
          </a:solidFill>
        </p:spPr>
      </p:pic>
      <p:pic>
        <p:nvPicPr>
          <p:cNvPr id="6" name="Picture 5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D128DBC7-E414-E529-DD70-77C38D22EC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31907"/>
            <a:ext cx="18288000" cy="1216711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8B2B67F4-A77D-467E-4DDB-AB519CAF3C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4310" y="4150893"/>
            <a:ext cx="773938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300" dirty="0">
                <a:latin typeface="Marker Palafotz" panose="02000500000000000000" pitchFamily="2" charset="77"/>
              </a:rPr>
              <a:t>ANY QUESTIONS?</a:t>
            </a:r>
            <a:br>
              <a:rPr lang="en-US" spc="300" dirty="0">
                <a:latin typeface="Marker Palafotz" panose="02000500000000000000" pitchFamily="2" charset="77"/>
              </a:rPr>
            </a:br>
            <a:br>
              <a:rPr lang="en-US" spc="300" dirty="0">
                <a:latin typeface="Marker Palafotz" panose="02000500000000000000" pitchFamily="2" charset="77"/>
              </a:rPr>
            </a:br>
            <a:r>
              <a:rPr lang="en-US" sz="3200" spc="300" dirty="0">
                <a:latin typeface="Marker Palafotz" panose="02000500000000000000" pitchFamily="2" charset="77"/>
              </a:rPr>
              <a:t>THANKS FOR LISTENING!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D8600-96BE-9B82-7145-3D4F6FEA8310}"/>
              </a:ext>
            </a:extLst>
          </p:cNvPr>
          <p:cNvSpPr txBox="1"/>
          <p:nvPr/>
        </p:nvSpPr>
        <p:spPr>
          <a:xfrm>
            <a:off x="19202400" y="81814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7E26546-2C9E-9463-DC87-EBA0A59397D5}"/>
              </a:ext>
            </a:extLst>
          </p:cNvPr>
          <p:cNvSpPr/>
          <p:nvPr/>
        </p:nvSpPr>
        <p:spPr>
          <a:xfrm>
            <a:off x="7448232" y="56007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278828B5-9E89-7CB9-9E0D-8E39C4BEA1F1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E723B0F1-43F4-9F2B-B907-56E08ECF8C0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4FCC469F-E024-FD5D-7B65-B76053E24480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C0DFFF57-CB2D-7655-C8F2-6484890BB9AF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5858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268760"/>
            <a:ext cx="10972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References</a:t>
            </a:r>
            <a:endParaRPr spc="-95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2209800" y="15621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69351-D14F-3309-0DFF-22F280C7FC97}"/>
              </a:ext>
            </a:extLst>
          </p:cNvPr>
          <p:cNvSpPr txBox="1"/>
          <p:nvPr/>
        </p:nvSpPr>
        <p:spPr>
          <a:xfrm>
            <a:off x="2197100" y="1714500"/>
            <a:ext cx="15176500" cy="594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EMDRIA.org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With That Magazine, Fall 2020, Vol 25, Issue 3.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EMDR &amp; Racial Trauma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for Virtual EMDR Therapy (Spring 2020).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Gonzalas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Mosquera (2012).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EMDR and Dissociation: The Progressive Approach.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A.I.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Jerero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I. (2021). EMDRIA Conference Presentation Understanding the EMDR-IGTP-OTS Provided Both In-Person and Online.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Matthijssen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J., Brouwers, T.,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Roozendadaal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C. V.,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Vuister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&amp; Jongh, A. D. (2021). The effect of EMDR versus EMDR 2.0 on emotionality and vividness of aversive memories in a non-clinical sample.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Journal of </a:t>
            </a:r>
            <a:r>
              <a:rPr lang="en-US" sz="1800" b="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Psychotraumatology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2(1).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Oliver, E.,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D., and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Bexkens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(2022). Eye movement desensitization and reprocessing in young children (ages 4-8) with posttraumatic stress disorder: A multiple baseline evaluation.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Psychiatry Human Development.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Paulson, S. , and O’Shea, K. (2017).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there are no words: Repairing early trauma and neglect from the attachment period with EMDR therapy.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Space Independent Publishing Platform.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Shapiro, F. (2018)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 Movement Desensitization and Reprocessing (EMDR) Therapy,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 Edition: Basic Principles, Protocols, and Procedures. New York: Guildford Press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Shapiro, F. (2016).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Past your Past: Take Control of your life with self-help techniques from EMDR therapy.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Rodale Books.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Steinberg, M., and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Schnall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(2001).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Stranger in the Mirror: Dissociation the hidden epidemic.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Quill. </a:t>
            </a:r>
          </a:p>
          <a:p>
            <a:endParaRPr lang="en-US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B0F40DA7-4D94-45C5-C86E-79603C1C23DB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65C1CCA6-3993-1831-19E7-E4D4FC4D82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E2D0A872-CD4D-BDA2-1A8D-1878F6611472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D6A4258C-4542-0029-7F9B-20C8FFBBD336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84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983739" cy="10287000"/>
            <a:chOff x="0" y="1"/>
            <a:chExt cx="1983739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8459" y="3290173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6"/>
                  </a:lnTo>
                  <a:lnTo>
                    <a:pt x="0" y="6996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483088" y="4069307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5800" y="4821782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3087" y="5776794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3086" y="6595271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930110" y="1433117"/>
            <a:ext cx="1291009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SCHEDULE FOR ENTIRE TRAINING</a:t>
            </a:r>
            <a:endParaRPr spc="-110" dirty="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3C5BACC-F698-0002-DCE6-376F29178CD2}"/>
              </a:ext>
            </a:extLst>
          </p:cNvPr>
          <p:cNvSpPr/>
          <p:nvPr/>
        </p:nvSpPr>
        <p:spPr>
          <a:xfrm>
            <a:off x="4511565" y="8327873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AC3FAF66-C8AE-116C-5A6A-961D18613A0E}"/>
              </a:ext>
            </a:extLst>
          </p:cNvPr>
          <p:cNvSpPr/>
          <p:nvPr/>
        </p:nvSpPr>
        <p:spPr>
          <a:xfrm>
            <a:off x="4537841" y="9235709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4DB1AE59-118C-8F83-47F0-188D6F7EB2A4}"/>
              </a:ext>
            </a:extLst>
          </p:cNvPr>
          <p:cNvSpPr/>
          <p:nvPr/>
        </p:nvSpPr>
        <p:spPr>
          <a:xfrm>
            <a:off x="4511565" y="7420037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79A6B-54B3-9D9A-92CD-2DB68A32F1F0}"/>
              </a:ext>
            </a:extLst>
          </p:cNvPr>
          <p:cNvSpPr txBox="1"/>
          <p:nvPr/>
        </p:nvSpPr>
        <p:spPr>
          <a:xfrm>
            <a:off x="4480457" y="2430826"/>
            <a:ext cx="12129083" cy="684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There are 6 days of training and an additional 10 hours of consultation.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W1 Th: Review of entire model Phase 1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W1 F: Phase 2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W2 Th: Phases 3 and 4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W2 F: Phases 5,6,7,8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Consultation dates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W3 Th: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W3 F: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B0A8EAE-8822-2021-A212-6B6B594EC474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53F44E63-2DB8-1682-1841-AA76C5BB26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1C0345C0-B297-7E12-4F3B-55A79CA5DBF9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838B3DEE-DAC6-F318-F301-89807314C567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860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6B37DDB1-8266-1137-980A-F556F8309E29}"/>
              </a:ext>
            </a:extLst>
          </p:cNvPr>
          <p:cNvGrpSpPr/>
          <p:nvPr/>
        </p:nvGrpSpPr>
        <p:grpSpPr>
          <a:xfrm>
            <a:off x="15488873" y="0"/>
            <a:ext cx="2799115" cy="10287000"/>
            <a:chOff x="15488873" y="0"/>
            <a:chExt cx="2799115" cy="10287000"/>
          </a:xfrm>
        </p:grpSpPr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3D5AA54F-3853-A6F8-D7A3-AAC9127110A7}"/>
                </a:ext>
              </a:extLst>
            </p:cNvPr>
            <p:cNvSpPr/>
            <p:nvPr/>
          </p:nvSpPr>
          <p:spPr>
            <a:xfrm>
              <a:off x="15488873" y="0"/>
              <a:ext cx="301625" cy="10287000"/>
            </a:xfrm>
            <a:custGeom>
              <a:avLst/>
              <a:gdLst/>
              <a:ahLst/>
              <a:cxnLst/>
              <a:rect l="l" t="t" r="r" b="b"/>
              <a:pathLst>
                <a:path w="301625" h="10287000">
                  <a:moveTo>
                    <a:pt x="0" y="10286999"/>
                  </a:moveTo>
                  <a:lnTo>
                    <a:pt x="301024" y="10286999"/>
                  </a:lnTo>
                  <a:lnTo>
                    <a:pt x="301024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19B1578D-F1E1-E879-36AD-477158A08E4F}"/>
                </a:ext>
              </a:extLst>
            </p:cNvPr>
            <p:cNvSpPr/>
            <p:nvPr/>
          </p:nvSpPr>
          <p:spPr>
            <a:xfrm>
              <a:off x="15789898" y="0"/>
              <a:ext cx="2498090" cy="10284460"/>
            </a:xfrm>
            <a:custGeom>
              <a:avLst/>
              <a:gdLst/>
              <a:ahLst/>
              <a:cxnLst/>
              <a:rect l="l" t="t" r="r" b="b"/>
              <a:pathLst>
                <a:path w="2498090" h="10284460">
                  <a:moveTo>
                    <a:pt x="2498050" y="10284156"/>
                  </a:moveTo>
                  <a:lnTo>
                    <a:pt x="0" y="10284156"/>
                  </a:lnTo>
                  <a:lnTo>
                    <a:pt x="0" y="0"/>
                  </a:lnTo>
                  <a:lnTo>
                    <a:pt x="2498050" y="0"/>
                  </a:lnTo>
                  <a:lnTo>
                    <a:pt x="2498050" y="10284156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DCAB959-7679-FD5C-04D2-93455CF9CACB}"/>
              </a:ext>
            </a:extLst>
          </p:cNvPr>
          <p:cNvGrpSpPr/>
          <p:nvPr/>
        </p:nvGrpSpPr>
        <p:grpSpPr>
          <a:xfrm>
            <a:off x="3540114" y="4765179"/>
            <a:ext cx="6096001" cy="2860695"/>
            <a:chOff x="1523999" y="4765179"/>
            <a:chExt cx="7261871" cy="2860695"/>
          </a:xfrm>
        </p:grpSpPr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39ED676E-C739-CFE9-2B18-B4B67196923A}"/>
                </a:ext>
              </a:extLst>
            </p:cNvPr>
            <p:cNvSpPr/>
            <p:nvPr/>
          </p:nvSpPr>
          <p:spPr>
            <a:xfrm>
              <a:off x="1536711" y="4765179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47D0620E-F245-9DE4-6B92-1F96599B551A}"/>
                </a:ext>
              </a:extLst>
            </p:cNvPr>
            <p:cNvSpPr/>
            <p:nvPr/>
          </p:nvSpPr>
          <p:spPr>
            <a:xfrm>
              <a:off x="1523999" y="5533819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9EE22EDD-8F5A-B87F-02FB-0A47436F504A}"/>
                </a:ext>
              </a:extLst>
            </p:cNvPr>
            <p:cNvSpPr/>
            <p:nvPr/>
          </p:nvSpPr>
          <p:spPr>
            <a:xfrm>
              <a:off x="1536711" y="6247884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CDE4DE2F-75D4-6B75-6B8F-4541BC53B24A}"/>
                </a:ext>
              </a:extLst>
            </p:cNvPr>
            <p:cNvSpPr/>
            <p:nvPr/>
          </p:nvSpPr>
          <p:spPr>
            <a:xfrm>
              <a:off x="1524000" y="6965454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2BB9F005-8ADF-F5DE-414E-FC71ED99D3C2}"/>
                </a:ext>
              </a:extLst>
            </p:cNvPr>
            <p:cNvSpPr/>
            <p:nvPr/>
          </p:nvSpPr>
          <p:spPr>
            <a:xfrm>
              <a:off x="1536711" y="7616349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">
            <a:extLst>
              <a:ext uri="{FF2B5EF4-FFF2-40B4-BE49-F238E27FC236}">
                <a16:creationId xmlns:a16="http://schemas.microsoft.com/office/drawing/2014/main" id="{4E7782D2-974D-19FD-A0B7-2C380AD762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4689" y="1988872"/>
            <a:ext cx="773938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CONTACT US</a:t>
            </a: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4E6858E7-6385-0742-6502-BAA7839B2885}"/>
              </a:ext>
            </a:extLst>
          </p:cNvPr>
          <p:cNvSpPr txBox="1"/>
          <p:nvPr/>
        </p:nvSpPr>
        <p:spPr>
          <a:xfrm>
            <a:off x="4513617" y="4945756"/>
            <a:ext cx="66070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/>
            <a: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training@ccfam.com</a:t>
            </a:r>
            <a:endParaRPr lang="en-US" sz="2400" spc="-10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37" name="Graphic 36" descr="Envelope outline">
            <a:extLst>
              <a:ext uri="{FF2B5EF4-FFF2-40B4-BE49-F238E27FC236}">
                <a16:creationId xmlns:a16="http://schemas.microsoft.com/office/drawing/2014/main" id="{AB138C23-06CF-B8A8-F8B9-EA1B64137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8533" y="4841763"/>
            <a:ext cx="594882" cy="594882"/>
          </a:xfrm>
          <a:prstGeom prst="rect">
            <a:avLst/>
          </a:prstGeom>
        </p:spPr>
      </p:pic>
      <p:sp>
        <p:nvSpPr>
          <p:cNvPr id="38" name="object 5">
            <a:extLst>
              <a:ext uri="{FF2B5EF4-FFF2-40B4-BE49-F238E27FC236}">
                <a16:creationId xmlns:a16="http://schemas.microsoft.com/office/drawing/2014/main" id="{3BB77BF8-1077-11F1-253D-C5897BC285DF}"/>
              </a:ext>
            </a:extLst>
          </p:cNvPr>
          <p:cNvSpPr txBox="1"/>
          <p:nvPr/>
        </p:nvSpPr>
        <p:spPr>
          <a:xfrm>
            <a:off x="4513617" y="5718777"/>
            <a:ext cx="66070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/>
            <a: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(817) 232-9400</a:t>
            </a:r>
            <a:endParaRPr lang="en-US" sz="2400" spc="-10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40" name="Graphic 39" descr="Telephone outline">
            <a:extLst>
              <a:ext uri="{FF2B5EF4-FFF2-40B4-BE49-F238E27FC236}">
                <a16:creationId xmlns:a16="http://schemas.microsoft.com/office/drawing/2014/main" id="{B25D3CCC-84E6-0A38-0E8E-CEE27ABCD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3078" y="5610695"/>
            <a:ext cx="600337" cy="600337"/>
          </a:xfrm>
          <a:prstGeom prst="rect">
            <a:avLst/>
          </a:prstGeom>
        </p:spPr>
      </p:pic>
      <p:sp>
        <p:nvSpPr>
          <p:cNvPr id="41" name="object 5">
            <a:extLst>
              <a:ext uri="{FF2B5EF4-FFF2-40B4-BE49-F238E27FC236}">
                <a16:creationId xmlns:a16="http://schemas.microsoft.com/office/drawing/2014/main" id="{C11EDD39-0064-7D26-83FB-8669165CBE15}"/>
              </a:ext>
            </a:extLst>
          </p:cNvPr>
          <p:cNvSpPr txBox="1"/>
          <p:nvPr/>
        </p:nvSpPr>
        <p:spPr>
          <a:xfrm>
            <a:off x="4513617" y="6448596"/>
            <a:ext cx="66070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/>
            <a: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(817) 232-9403</a:t>
            </a:r>
            <a:endParaRPr lang="en-US" sz="2400" spc="-10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43" name="Graphic 42" descr="Printer outline">
            <a:extLst>
              <a:ext uri="{FF2B5EF4-FFF2-40B4-BE49-F238E27FC236}">
                <a16:creationId xmlns:a16="http://schemas.microsoft.com/office/drawing/2014/main" id="{80075292-F2BE-739E-85D4-020317A91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3078" y="6313422"/>
            <a:ext cx="594882" cy="594882"/>
          </a:xfrm>
          <a:prstGeom prst="rect">
            <a:avLst/>
          </a:prstGeom>
        </p:spPr>
      </p:pic>
      <p:sp>
        <p:nvSpPr>
          <p:cNvPr id="44" name="object 5">
            <a:extLst>
              <a:ext uri="{FF2B5EF4-FFF2-40B4-BE49-F238E27FC236}">
                <a16:creationId xmlns:a16="http://schemas.microsoft.com/office/drawing/2014/main" id="{07D8D371-EA29-7872-AA1D-BEC9C82CB205}"/>
              </a:ext>
            </a:extLst>
          </p:cNvPr>
          <p:cNvSpPr txBox="1"/>
          <p:nvPr/>
        </p:nvSpPr>
        <p:spPr>
          <a:xfrm>
            <a:off x="4517891" y="3899366"/>
            <a:ext cx="729310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/>
            <a: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4500 Mercantile Plaza Dr, Ste. 307</a:t>
            </a:r>
            <a:b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</a:br>
            <a: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Fort Worth TX 76137</a:t>
            </a:r>
            <a:endParaRPr lang="en-US" sz="2400" spc="-10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47" name="Graphic 46" descr="Marker outline">
            <a:extLst>
              <a:ext uri="{FF2B5EF4-FFF2-40B4-BE49-F238E27FC236}">
                <a16:creationId xmlns:a16="http://schemas.microsoft.com/office/drawing/2014/main" id="{4B36699D-BCE9-1D36-C443-0027A4D2BE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22106" y="3991159"/>
            <a:ext cx="594319" cy="594319"/>
          </a:xfrm>
          <a:prstGeom prst="rect">
            <a:avLst/>
          </a:prstGeom>
        </p:spPr>
      </p:pic>
      <p:sp>
        <p:nvSpPr>
          <p:cNvPr id="48" name="object 5">
            <a:extLst>
              <a:ext uri="{FF2B5EF4-FFF2-40B4-BE49-F238E27FC236}">
                <a16:creationId xmlns:a16="http://schemas.microsoft.com/office/drawing/2014/main" id="{5F4D522C-A3E7-F89C-0A49-D623D5AEA05E}"/>
              </a:ext>
            </a:extLst>
          </p:cNvPr>
          <p:cNvSpPr txBox="1"/>
          <p:nvPr/>
        </p:nvSpPr>
        <p:spPr>
          <a:xfrm>
            <a:off x="4513617" y="7090586"/>
            <a:ext cx="66070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/>
            <a: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training.ccfam.com</a:t>
            </a:r>
            <a:endParaRPr lang="en-US" sz="2400" spc="-10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50" name="Graphic 49" descr="Internet outline">
            <a:extLst>
              <a:ext uri="{FF2B5EF4-FFF2-40B4-BE49-F238E27FC236}">
                <a16:creationId xmlns:a16="http://schemas.microsoft.com/office/drawing/2014/main" id="{1A5FC42B-DD1E-16BF-FA5B-8244110CA2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47412" y="6984504"/>
            <a:ext cx="594319" cy="594319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93BD4DE9-6737-DD42-C9A3-96A595A0CDB4}"/>
              </a:ext>
            </a:extLst>
          </p:cNvPr>
          <p:cNvSpPr/>
          <p:nvPr/>
        </p:nvSpPr>
        <p:spPr>
          <a:xfrm>
            <a:off x="707456" y="94888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7">
            <a:extLst>
              <a:ext uri="{FF2B5EF4-FFF2-40B4-BE49-F238E27FC236}">
                <a16:creationId xmlns:a16="http://schemas.microsoft.com/office/drawing/2014/main" id="{BE2C5B41-5CE4-94CD-3EF6-56E5D526749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81200" y="9486900"/>
            <a:ext cx="1795239" cy="349962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A6F94EBF-7E82-4BD8-E66F-502B8625DCE3}"/>
              </a:ext>
            </a:extLst>
          </p:cNvPr>
          <p:cNvSpPr/>
          <p:nvPr/>
        </p:nvSpPr>
        <p:spPr>
          <a:xfrm>
            <a:off x="229670" y="91938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0ADD6610-B814-F17B-4218-91940D1ACAC5}"/>
              </a:ext>
            </a:extLst>
          </p:cNvPr>
          <p:cNvSpPr/>
          <p:nvPr/>
        </p:nvSpPr>
        <p:spPr>
          <a:xfrm>
            <a:off x="383048" y="93430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414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2200" y="1234914"/>
            <a:ext cx="923667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What is EMDR?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8976" y="3798570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Google Shape;425;p16">
            <a:extLst>
              <a:ext uri="{FF2B5EF4-FFF2-40B4-BE49-F238E27FC236}">
                <a16:creationId xmlns:a16="http://schemas.microsoft.com/office/drawing/2014/main" id="{E43B8FDA-0C78-8623-E272-A98E468E7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08576" y="3786343"/>
            <a:ext cx="13679424" cy="61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Eye Movement Desensitization Reprocessing </a:t>
            </a:r>
            <a:endParaRPr sz="28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Three-Pronged Approach </a:t>
            </a:r>
            <a:endParaRPr sz="28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ct val="100000"/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Past</a:t>
            </a:r>
            <a:endParaRPr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ct val="100000"/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 triggers</a:t>
            </a:r>
            <a:endParaRPr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ct val="100000"/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Future</a:t>
            </a:r>
            <a:endParaRPr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Grounded in the AIP Model</a:t>
            </a:r>
            <a:endParaRPr sz="28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8 Phase Model</a:t>
            </a:r>
            <a:endParaRPr sz="28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71600" lvl="1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Font typeface="Noto Sans Symbols"/>
              <a:buNone/>
            </a:pPr>
            <a:endParaRPr sz="3200" dirty="0"/>
          </a:p>
          <a:p>
            <a:pPr marL="9144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None/>
            </a:pPr>
            <a:endParaRPr sz="4000" dirty="0"/>
          </a:p>
        </p:txBody>
      </p:sp>
      <p:pic>
        <p:nvPicPr>
          <p:cNvPr id="9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8958C9C-CA8D-59D7-ED6B-EB2CD76EE4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8876" y="8571982"/>
            <a:ext cx="2613948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28;p16">
            <a:extLst>
              <a:ext uri="{FF2B5EF4-FFF2-40B4-BE49-F238E27FC236}">
                <a16:creationId xmlns:a16="http://schemas.microsoft.com/office/drawing/2014/main" id="{1475EB4F-C8B0-16A2-E8E1-6B0D539D77EF}"/>
              </a:ext>
            </a:extLst>
          </p:cNvPr>
          <p:cNvSpPr/>
          <p:nvPr/>
        </p:nvSpPr>
        <p:spPr>
          <a:xfrm>
            <a:off x="15713677" y="9427446"/>
            <a:ext cx="21171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EMDRIA.org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2022</a:t>
            </a:r>
            <a:endParaRPr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6D526D52-3285-13CC-3640-5CD7CF5B9111}"/>
              </a:ext>
            </a:extLst>
          </p:cNvPr>
          <p:cNvSpPr/>
          <p:nvPr/>
        </p:nvSpPr>
        <p:spPr>
          <a:xfrm>
            <a:off x="722298" y="9573698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9CCB34F6-E4E2-BE37-151D-BAA0B0214C1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6042" y="9571759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711F2223-69DA-7FA2-26FB-C9043576866E}"/>
              </a:ext>
            </a:extLst>
          </p:cNvPr>
          <p:cNvSpPr/>
          <p:nvPr/>
        </p:nvSpPr>
        <p:spPr>
          <a:xfrm>
            <a:off x="244512" y="9278741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A4E6ACF-9D7B-7760-9A25-ECE6D15974A1}"/>
              </a:ext>
            </a:extLst>
          </p:cNvPr>
          <p:cNvSpPr/>
          <p:nvPr/>
        </p:nvSpPr>
        <p:spPr>
          <a:xfrm>
            <a:off x="397890" y="9427902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328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0110" y="1433117"/>
            <a:ext cx="81856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The 8 Phases of EMDR</a:t>
            </a:r>
            <a:endParaRPr spc="-95" dirty="0"/>
          </a:p>
        </p:txBody>
      </p:sp>
      <p:sp>
        <p:nvSpPr>
          <p:cNvPr id="11" name="object 11"/>
          <p:cNvSpPr txBox="1"/>
          <p:nvPr/>
        </p:nvSpPr>
        <p:spPr>
          <a:xfrm>
            <a:off x="2750297" y="3350844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Lato-Light"/>
                <a:cs typeface="Lato-Light"/>
              </a:rPr>
              <a:t>1</a:t>
            </a:r>
            <a:endParaRPr sz="4800" dirty="0">
              <a:latin typeface="Lato-Light"/>
              <a:cs typeface="La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0297" y="4786475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Lato-Light"/>
                <a:cs typeface="Lato-Light"/>
              </a:rPr>
              <a:t>2</a:t>
            </a:r>
            <a:endParaRPr sz="4800">
              <a:latin typeface="Lato-Light"/>
              <a:cs typeface="La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89677" y="3382797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Lato-Light"/>
                <a:cs typeface="Lato-Light"/>
              </a:rPr>
              <a:t>4</a:t>
            </a:r>
            <a:endParaRPr sz="4800" dirty="0">
              <a:latin typeface="Lato-Light"/>
              <a:cs typeface="Lato-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1"/>
            <a:ext cx="1983739" cy="10287000"/>
            <a:chOff x="0" y="1"/>
            <a:chExt cx="1983739" cy="10287000"/>
          </a:xfrm>
        </p:grpSpPr>
        <p:sp>
          <p:nvSpPr>
            <p:cNvPr id="16" name="object 16"/>
            <p:cNvSpPr/>
            <p:nvPr/>
          </p:nvSpPr>
          <p:spPr>
            <a:xfrm>
              <a:off x="0" y="1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8459" y="3290173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6"/>
                  </a:lnTo>
                  <a:lnTo>
                    <a:pt x="0" y="6996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E24D0686-3439-E107-BFC9-125C7670316D}"/>
              </a:ext>
            </a:extLst>
          </p:cNvPr>
          <p:cNvSpPr txBox="1"/>
          <p:nvPr/>
        </p:nvSpPr>
        <p:spPr>
          <a:xfrm>
            <a:off x="10496604" y="4805528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FFFFFF"/>
                </a:solidFill>
                <a:latin typeface="Lato-Light"/>
                <a:cs typeface="Lato-Light"/>
              </a:rPr>
              <a:t>5</a:t>
            </a:r>
            <a:endParaRPr sz="4800" dirty="0">
              <a:latin typeface="Lato-Light"/>
              <a:cs typeface="Lato-Light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E1B4214F-FD8B-CD9E-657D-5FA01E3CEE2C}"/>
              </a:ext>
            </a:extLst>
          </p:cNvPr>
          <p:cNvSpPr txBox="1"/>
          <p:nvPr/>
        </p:nvSpPr>
        <p:spPr>
          <a:xfrm>
            <a:off x="10496604" y="6245074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FFFFFF"/>
                </a:solidFill>
                <a:latin typeface="Lato-Light"/>
                <a:cs typeface="Lato-Light"/>
              </a:rPr>
              <a:t>6</a:t>
            </a:r>
            <a:endParaRPr sz="4800" dirty="0">
              <a:latin typeface="Lato-Light"/>
              <a:cs typeface="Lato-Light"/>
            </a:endParaRPr>
          </a:p>
        </p:txBody>
      </p:sp>
      <p:sp>
        <p:nvSpPr>
          <p:cNvPr id="24" name="Google Shape;468;p18">
            <a:extLst>
              <a:ext uri="{FF2B5EF4-FFF2-40B4-BE49-F238E27FC236}">
                <a16:creationId xmlns:a16="http://schemas.microsoft.com/office/drawing/2014/main" id="{7316AEE8-CB19-5880-7E74-DAA7C62322B4}"/>
              </a:ext>
            </a:extLst>
          </p:cNvPr>
          <p:cNvSpPr txBox="1"/>
          <p:nvPr/>
        </p:nvSpPr>
        <p:spPr>
          <a:xfrm>
            <a:off x="11685783" y="7869654"/>
            <a:ext cx="854692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8) Reevaluation Phase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25" name="Google Shape;473;p18">
            <a:extLst>
              <a:ext uri="{FF2B5EF4-FFF2-40B4-BE49-F238E27FC236}">
                <a16:creationId xmlns:a16="http://schemas.microsoft.com/office/drawing/2014/main" id="{857FD70C-C184-26AF-A31B-AC06F3D4761E}"/>
              </a:ext>
            </a:extLst>
          </p:cNvPr>
          <p:cNvGrpSpPr/>
          <p:nvPr/>
        </p:nvGrpSpPr>
        <p:grpSpPr>
          <a:xfrm>
            <a:off x="2750297" y="4646464"/>
            <a:ext cx="953513" cy="953513"/>
            <a:chOff x="4086808" y="6427001"/>
            <a:chExt cx="953513" cy="953513"/>
          </a:xfrm>
          <a:solidFill>
            <a:srgbClr val="B6DFCD"/>
          </a:solidFill>
        </p:grpSpPr>
        <p:sp>
          <p:nvSpPr>
            <p:cNvPr id="26" name="Google Shape;474;p18">
              <a:extLst>
                <a:ext uri="{FF2B5EF4-FFF2-40B4-BE49-F238E27FC236}">
                  <a16:creationId xmlns:a16="http://schemas.microsoft.com/office/drawing/2014/main" id="{8A29273D-8016-F5E0-A639-6280EE4FA4D6}"/>
                </a:ext>
              </a:extLst>
            </p:cNvPr>
            <p:cNvSpPr/>
            <p:nvPr/>
          </p:nvSpPr>
          <p:spPr>
            <a:xfrm>
              <a:off x="4086808" y="6427001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75;p18">
              <a:extLst>
                <a:ext uri="{FF2B5EF4-FFF2-40B4-BE49-F238E27FC236}">
                  <a16:creationId xmlns:a16="http://schemas.microsoft.com/office/drawing/2014/main" id="{89ECBAB8-F936-0EB3-6867-20C65ADE4ADE}"/>
                </a:ext>
              </a:extLst>
            </p:cNvPr>
            <p:cNvSpPr txBox="1"/>
            <p:nvPr/>
          </p:nvSpPr>
          <p:spPr>
            <a:xfrm>
              <a:off x="4338217" y="6549814"/>
              <a:ext cx="450694" cy="70788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2</a:t>
              </a:r>
              <a:endParaRPr/>
            </a:p>
          </p:txBody>
        </p:sp>
      </p:grpSp>
      <p:grpSp>
        <p:nvGrpSpPr>
          <p:cNvPr id="28" name="Google Shape;476;p18">
            <a:extLst>
              <a:ext uri="{FF2B5EF4-FFF2-40B4-BE49-F238E27FC236}">
                <a16:creationId xmlns:a16="http://schemas.microsoft.com/office/drawing/2014/main" id="{42EA6066-CDDE-EF1D-8C82-6297D158E081}"/>
              </a:ext>
            </a:extLst>
          </p:cNvPr>
          <p:cNvGrpSpPr/>
          <p:nvPr/>
        </p:nvGrpSpPr>
        <p:grpSpPr>
          <a:xfrm>
            <a:off x="2750297" y="6214006"/>
            <a:ext cx="953513" cy="953513"/>
            <a:chOff x="4086808" y="7994543"/>
            <a:chExt cx="953513" cy="953513"/>
          </a:xfrm>
        </p:grpSpPr>
        <p:sp>
          <p:nvSpPr>
            <p:cNvPr id="29" name="Google Shape;477;p18">
              <a:extLst>
                <a:ext uri="{FF2B5EF4-FFF2-40B4-BE49-F238E27FC236}">
                  <a16:creationId xmlns:a16="http://schemas.microsoft.com/office/drawing/2014/main" id="{9B8ECC7B-679E-AC18-A507-212351EAB4BC}"/>
                </a:ext>
              </a:extLst>
            </p:cNvPr>
            <p:cNvSpPr/>
            <p:nvPr/>
          </p:nvSpPr>
          <p:spPr>
            <a:xfrm>
              <a:off x="4086808" y="7994543"/>
              <a:ext cx="953513" cy="953513"/>
            </a:xfrm>
            <a:prstGeom prst="roundRect">
              <a:avLst>
                <a:gd name="adj" fmla="val 16667"/>
              </a:avLst>
            </a:prstGeom>
            <a:solidFill>
              <a:srgbClr val="B6DF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78;p18">
              <a:extLst>
                <a:ext uri="{FF2B5EF4-FFF2-40B4-BE49-F238E27FC236}">
                  <a16:creationId xmlns:a16="http://schemas.microsoft.com/office/drawing/2014/main" id="{8F365338-684F-0F6D-6E4C-9D5E6FB86517}"/>
                </a:ext>
              </a:extLst>
            </p:cNvPr>
            <p:cNvSpPr txBox="1"/>
            <p:nvPr/>
          </p:nvSpPr>
          <p:spPr>
            <a:xfrm>
              <a:off x="4338217" y="8117356"/>
              <a:ext cx="45069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3</a:t>
              </a:r>
              <a:endParaRPr/>
            </a:p>
          </p:txBody>
        </p:sp>
      </p:grpSp>
      <p:grpSp>
        <p:nvGrpSpPr>
          <p:cNvPr id="31" name="Google Shape;479;p18">
            <a:extLst>
              <a:ext uri="{FF2B5EF4-FFF2-40B4-BE49-F238E27FC236}">
                <a16:creationId xmlns:a16="http://schemas.microsoft.com/office/drawing/2014/main" id="{8F30C3DD-5D0D-31EB-382D-A543C1BEB2B7}"/>
              </a:ext>
            </a:extLst>
          </p:cNvPr>
          <p:cNvGrpSpPr/>
          <p:nvPr/>
        </p:nvGrpSpPr>
        <p:grpSpPr>
          <a:xfrm>
            <a:off x="2750297" y="7781548"/>
            <a:ext cx="953513" cy="953513"/>
            <a:chOff x="4086808" y="9562085"/>
            <a:chExt cx="953513" cy="953513"/>
          </a:xfrm>
          <a:solidFill>
            <a:srgbClr val="B6DFCD"/>
          </a:solidFill>
        </p:grpSpPr>
        <p:sp>
          <p:nvSpPr>
            <p:cNvPr id="32" name="Google Shape;480;p18">
              <a:extLst>
                <a:ext uri="{FF2B5EF4-FFF2-40B4-BE49-F238E27FC236}">
                  <a16:creationId xmlns:a16="http://schemas.microsoft.com/office/drawing/2014/main" id="{45D7D341-FADA-C93F-20C5-4AC767AA7C9D}"/>
                </a:ext>
              </a:extLst>
            </p:cNvPr>
            <p:cNvSpPr/>
            <p:nvPr/>
          </p:nvSpPr>
          <p:spPr>
            <a:xfrm>
              <a:off x="4086808" y="9562085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81;p18">
              <a:extLst>
                <a:ext uri="{FF2B5EF4-FFF2-40B4-BE49-F238E27FC236}">
                  <a16:creationId xmlns:a16="http://schemas.microsoft.com/office/drawing/2014/main" id="{29AD360D-31F2-F454-921F-7A3FC5A0F3D9}"/>
                </a:ext>
              </a:extLst>
            </p:cNvPr>
            <p:cNvSpPr txBox="1"/>
            <p:nvPr/>
          </p:nvSpPr>
          <p:spPr>
            <a:xfrm>
              <a:off x="4338217" y="9684898"/>
              <a:ext cx="450694" cy="70788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4</a:t>
              </a:r>
              <a:endParaRPr/>
            </a:p>
          </p:txBody>
        </p:sp>
      </p:grpSp>
      <p:grpSp>
        <p:nvGrpSpPr>
          <p:cNvPr id="34" name="Google Shape;482;p18">
            <a:extLst>
              <a:ext uri="{FF2B5EF4-FFF2-40B4-BE49-F238E27FC236}">
                <a16:creationId xmlns:a16="http://schemas.microsoft.com/office/drawing/2014/main" id="{FD12FF68-A8C8-4220-985F-7EE45AEACBB1}"/>
              </a:ext>
            </a:extLst>
          </p:cNvPr>
          <p:cNvGrpSpPr/>
          <p:nvPr/>
        </p:nvGrpSpPr>
        <p:grpSpPr>
          <a:xfrm>
            <a:off x="10304514" y="3023375"/>
            <a:ext cx="953513" cy="953513"/>
            <a:chOff x="12651190" y="4896781"/>
            <a:chExt cx="953513" cy="953513"/>
          </a:xfrm>
        </p:grpSpPr>
        <p:sp>
          <p:nvSpPr>
            <p:cNvPr id="35" name="Google Shape;483;p18">
              <a:extLst>
                <a:ext uri="{FF2B5EF4-FFF2-40B4-BE49-F238E27FC236}">
                  <a16:creationId xmlns:a16="http://schemas.microsoft.com/office/drawing/2014/main" id="{C7AE5BBD-C6FC-7125-5885-DA0147EA471C}"/>
                </a:ext>
              </a:extLst>
            </p:cNvPr>
            <p:cNvSpPr/>
            <p:nvPr/>
          </p:nvSpPr>
          <p:spPr>
            <a:xfrm>
              <a:off x="12651190" y="4896781"/>
              <a:ext cx="953513" cy="953513"/>
            </a:xfrm>
            <a:prstGeom prst="roundRect">
              <a:avLst>
                <a:gd name="adj" fmla="val 16667"/>
              </a:avLst>
            </a:prstGeom>
            <a:solidFill>
              <a:srgbClr val="8BCC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84;p18">
              <a:extLst>
                <a:ext uri="{FF2B5EF4-FFF2-40B4-BE49-F238E27FC236}">
                  <a16:creationId xmlns:a16="http://schemas.microsoft.com/office/drawing/2014/main" id="{90F215B6-4F05-2FC2-9EC3-A457E6AC3FAF}"/>
                </a:ext>
              </a:extLst>
            </p:cNvPr>
            <p:cNvSpPr txBox="1"/>
            <p:nvPr/>
          </p:nvSpPr>
          <p:spPr>
            <a:xfrm>
              <a:off x="12902599" y="5019594"/>
              <a:ext cx="45069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5</a:t>
              </a:r>
              <a:endParaRPr/>
            </a:p>
          </p:txBody>
        </p:sp>
      </p:grpSp>
      <p:grpSp>
        <p:nvGrpSpPr>
          <p:cNvPr id="37" name="Google Shape;485;p18">
            <a:extLst>
              <a:ext uri="{FF2B5EF4-FFF2-40B4-BE49-F238E27FC236}">
                <a16:creationId xmlns:a16="http://schemas.microsoft.com/office/drawing/2014/main" id="{508FC6F3-0F55-6A65-D970-8F90E08B8D2C}"/>
              </a:ext>
            </a:extLst>
          </p:cNvPr>
          <p:cNvGrpSpPr/>
          <p:nvPr/>
        </p:nvGrpSpPr>
        <p:grpSpPr>
          <a:xfrm>
            <a:off x="10304514" y="4553595"/>
            <a:ext cx="953513" cy="953513"/>
            <a:chOff x="12651190" y="6427001"/>
            <a:chExt cx="953513" cy="953513"/>
          </a:xfrm>
          <a:solidFill>
            <a:srgbClr val="B6DFCD"/>
          </a:solidFill>
        </p:grpSpPr>
        <p:sp>
          <p:nvSpPr>
            <p:cNvPr id="38" name="Google Shape;486;p18">
              <a:extLst>
                <a:ext uri="{FF2B5EF4-FFF2-40B4-BE49-F238E27FC236}">
                  <a16:creationId xmlns:a16="http://schemas.microsoft.com/office/drawing/2014/main" id="{580DDB4D-4C3B-30D7-16BC-75C990CF8343}"/>
                </a:ext>
              </a:extLst>
            </p:cNvPr>
            <p:cNvSpPr/>
            <p:nvPr/>
          </p:nvSpPr>
          <p:spPr>
            <a:xfrm>
              <a:off x="12651190" y="6427001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87;p18">
              <a:extLst>
                <a:ext uri="{FF2B5EF4-FFF2-40B4-BE49-F238E27FC236}">
                  <a16:creationId xmlns:a16="http://schemas.microsoft.com/office/drawing/2014/main" id="{1E8071C5-B815-21A4-D2F7-EB07799A6204}"/>
                </a:ext>
              </a:extLst>
            </p:cNvPr>
            <p:cNvSpPr txBox="1"/>
            <p:nvPr/>
          </p:nvSpPr>
          <p:spPr>
            <a:xfrm>
              <a:off x="12902599" y="6549814"/>
              <a:ext cx="450694" cy="70788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6</a:t>
              </a:r>
              <a:endParaRPr/>
            </a:p>
          </p:txBody>
        </p:sp>
      </p:grpSp>
      <p:grpSp>
        <p:nvGrpSpPr>
          <p:cNvPr id="40" name="Google Shape;488;p18">
            <a:extLst>
              <a:ext uri="{FF2B5EF4-FFF2-40B4-BE49-F238E27FC236}">
                <a16:creationId xmlns:a16="http://schemas.microsoft.com/office/drawing/2014/main" id="{F37A2229-A257-957E-0E08-23F25F5E72A2}"/>
              </a:ext>
            </a:extLst>
          </p:cNvPr>
          <p:cNvGrpSpPr/>
          <p:nvPr/>
        </p:nvGrpSpPr>
        <p:grpSpPr>
          <a:xfrm>
            <a:off x="10304514" y="6121137"/>
            <a:ext cx="953513" cy="953513"/>
            <a:chOff x="12651190" y="7994543"/>
            <a:chExt cx="953513" cy="953513"/>
          </a:xfrm>
          <a:solidFill>
            <a:srgbClr val="B6DFCD"/>
          </a:solidFill>
        </p:grpSpPr>
        <p:sp>
          <p:nvSpPr>
            <p:cNvPr id="41" name="Google Shape;489;p18">
              <a:extLst>
                <a:ext uri="{FF2B5EF4-FFF2-40B4-BE49-F238E27FC236}">
                  <a16:creationId xmlns:a16="http://schemas.microsoft.com/office/drawing/2014/main" id="{46062F8E-2988-77F9-F7CC-B60C80D0C944}"/>
                </a:ext>
              </a:extLst>
            </p:cNvPr>
            <p:cNvSpPr/>
            <p:nvPr/>
          </p:nvSpPr>
          <p:spPr>
            <a:xfrm>
              <a:off x="12651190" y="7994543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90;p18">
              <a:extLst>
                <a:ext uri="{FF2B5EF4-FFF2-40B4-BE49-F238E27FC236}">
                  <a16:creationId xmlns:a16="http://schemas.microsoft.com/office/drawing/2014/main" id="{08C6FC99-A343-61E7-9957-610467D3E78C}"/>
                </a:ext>
              </a:extLst>
            </p:cNvPr>
            <p:cNvSpPr txBox="1"/>
            <p:nvPr/>
          </p:nvSpPr>
          <p:spPr>
            <a:xfrm>
              <a:off x="12902599" y="8117356"/>
              <a:ext cx="450694" cy="70788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7</a:t>
              </a:r>
              <a:endParaRPr/>
            </a:p>
          </p:txBody>
        </p:sp>
      </p:grpSp>
      <p:grpSp>
        <p:nvGrpSpPr>
          <p:cNvPr id="43" name="Google Shape;491;p18">
            <a:extLst>
              <a:ext uri="{FF2B5EF4-FFF2-40B4-BE49-F238E27FC236}">
                <a16:creationId xmlns:a16="http://schemas.microsoft.com/office/drawing/2014/main" id="{F5497186-490F-4034-8C08-09B61398C96F}"/>
              </a:ext>
            </a:extLst>
          </p:cNvPr>
          <p:cNvGrpSpPr/>
          <p:nvPr/>
        </p:nvGrpSpPr>
        <p:grpSpPr>
          <a:xfrm>
            <a:off x="10304514" y="7688679"/>
            <a:ext cx="953513" cy="953513"/>
            <a:chOff x="12651190" y="9562085"/>
            <a:chExt cx="953513" cy="953513"/>
          </a:xfrm>
          <a:solidFill>
            <a:srgbClr val="B6DFCD"/>
          </a:solidFill>
        </p:grpSpPr>
        <p:sp>
          <p:nvSpPr>
            <p:cNvPr id="44" name="Google Shape;492;p18">
              <a:extLst>
                <a:ext uri="{FF2B5EF4-FFF2-40B4-BE49-F238E27FC236}">
                  <a16:creationId xmlns:a16="http://schemas.microsoft.com/office/drawing/2014/main" id="{7BE2588D-3AB9-A6C1-5F48-2BAC320C6F40}"/>
                </a:ext>
              </a:extLst>
            </p:cNvPr>
            <p:cNvSpPr/>
            <p:nvPr/>
          </p:nvSpPr>
          <p:spPr>
            <a:xfrm>
              <a:off x="12651190" y="9562085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93;p18">
              <a:extLst>
                <a:ext uri="{FF2B5EF4-FFF2-40B4-BE49-F238E27FC236}">
                  <a16:creationId xmlns:a16="http://schemas.microsoft.com/office/drawing/2014/main" id="{0C3D8C68-1B7F-87A8-71A2-0B15203DB248}"/>
                </a:ext>
              </a:extLst>
            </p:cNvPr>
            <p:cNvSpPr txBox="1"/>
            <p:nvPr/>
          </p:nvSpPr>
          <p:spPr>
            <a:xfrm>
              <a:off x="12902599" y="9684898"/>
              <a:ext cx="450694" cy="70788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8</a:t>
              </a:r>
              <a:endParaRPr/>
            </a:p>
          </p:txBody>
        </p:sp>
      </p:grpSp>
      <p:sp>
        <p:nvSpPr>
          <p:cNvPr id="46" name="Google Shape;494;p18">
            <a:extLst>
              <a:ext uri="{FF2B5EF4-FFF2-40B4-BE49-F238E27FC236}">
                <a16:creationId xmlns:a16="http://schemas.microsoft.com/office/drawing/2014/main" id="{9EA56341-B1FB-E2D6-2112-F97B474DDC09}"/>
              </a:ext>
            </a:extLst>
          </p:cNvPr>
          <p:cNvSpPr txBox="1"/>
          <p:nvPr/>
        </p:nvSpPr>
        <p:spPr>
          <a:xfrm>
            <a:off x="3739444" y="3261481"/>
            <a:ext cx="712727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1) Client History Phase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95;p18">
            <a:extLst>
              <a:ext uri="{FF2B5EF4-FFF2-40B4-BE49-F238E27FC236}">
                <a16:creationId xmlns:a16="http://schemas.microsoft.com/office/drawing/2014/main" id="{43E2024A-F791-A7DF-580E-B1B22BCA7807}"/>
              </a:ext>
            </a:extLst>
          </p:cNvPr>
          <p:cNvSpPr txBox="1"/>
          <p:nvPr/>
        </p:nvSpPr>
        <p:spPr>
          <a:xfrm>
            <a:off x="3745120" y="4759669"/>
            <a:ext cx="665118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2) Preparation Phase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96;p18">
            <a:extLst>
              <a:ext uri="{FF2B5EF4-FFF2-40B4-BE49-F238E27FC236}">
                <a16:creationId xmlns:a16="http://schemas.microsoft.com/office/drawing/2014/main" id="{EB243B4B-D738-47E9-FCE1-AA7C4857037D}"/>
              </a:ext>
            </a:extLst>
          </p:cNvPr>
          <p:cNvSpPr txBox="1"/>
          <p:nvPr/>
        </p:nvSpPr>
        <p:spPr>
          <a:xfrm>
            <a:off x="3739444" y="6263635"/>
            <a:ext cx="666560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3) Assessment Phase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7;p18">
            <a:extLst>
              <a:ext uri="{FF2B5EF4-FFF2-40B4-BE49-F238E27FC236}">
                <a16:creationId xmlns:a16="http://schemas.microsoft.com/office/drawing/2014/main" id="{53671E58-86D7-43EA-B3EB-F4C7D3129238}"/>
              </a:ext>
            </a:extLst>
          </p:cNvPr>
          <p:cNvSpPr txBox="1"/>
          <p:nvPr/>
        </p:nvSpPr>
        <p:spPr>
          <a:xfrm>
            <a:off x="3760462" y="7855194"/>
            <a:ext cx="749756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4) Desensitization Phase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498;p18">
            <a:extLst>
              <a:ext uri="{FF2B5EF4-FFF2-40B4-BE49-F238E27FC236}">
                <a16:creationId xmlns:a16="http://schemas.microsoft.com/office/drawing/2014/main" id="{49A1906E-17E6-B1CA-D40D-F9711E432E63}"/>
              </a:ext>
            </a:extLst>
          </p:cNvPr>
          <p:cNvSpPr txBox="1"/>
          <p:nvPr/>
        </p:nvSpPr>
        <p:spPr>
          <a:xfrm>
            <a:off x="11651050" y="3290173"/>
            <a:ext cx="650690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5) Installation Phase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499;p18">
            <a:extLst>
              <a:ext uri="{FF2B5EF4-FFF2-40B4-BE49-F238E27FC236}">
                <a16:creationId xmlns:a16="http://schemas.microsoft.com/office/drawing/2014/main" id="{2AC72C85-E1D3-88C6-048E-D13EF54E82BD}"/>
              </a:ext>
            </a:extLst>
          </p:cNvPr>
          <p:cNvSpPr txBox="1"/>
          <p:nvPr/>
        </p:nvSpPr>
        <p:spPr>
          <a:xfrm>
            <a:off x="11685783" y="4821310"/>
            <a:ext cx="632897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6) Body Scan Phase</a:t>
            </a:r>
            <a:endParaRPr sz="3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00;p18">
            <a:extLst>
              <a:ext uri="{FF2B5EF4-FFF2-40B4-BE49-F238E27FC236}">
                <a16:creationId xmlns:a16="http://schemas.microsoft.com/office/drawing/2014/main" id="{FFAA3C47-8B6C-66B6-4CE8-8FC6E8F2F617}"/>
              </a:ext>
            </a:extLst>
          </p:cNvPr>
          <p:cNvSpPr txBox="1"/>
          <p:nvPr/>
        </p:nvSpPr>
        <p:spPr>
          <a:xfrm>
            <a:off x="11685783" y="6384440"/>
            <a:ext cx="56669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7) Closure Phase</a:t>
            </a:r>
            <a:endParaRPr sz="3200"/>
          </a:p>
        </p:txBody>
      </p:sp>
      <p:grpSp>
        <p:nvGrpSpPr>
          <p:cNvPr id="53" name="Google Shape;470;p18">
            <a:extLst>
              <a:ext uri="{FF2B5EF4-FFF2-40B4-BE49-F238E27FC236}">
                <a16:creationId xmlns:a16="http://schemas.microsoft.com/office/drawing/2014/main" id="{129D294F-89EE-138D-082B-9BE18B446669}"/>
              </a:ext>
            </a:extLst>
          </p:cNvPr>
          <p:cNvGrpSpPr/>
          <p:nvPr/>
        </p:nvGrpSpPr>
        <p:grpSpPr>
          <a:xfrm>
            <a:off x="2708205" y="3146189"/>
            <a:ext cx="953513" cy="953513"/>
            <a:chOff x="4086808" y="4896781"/>
            <a:chExt cx="953513" cy="953513"/>
          </a:xfrm>
          <a:solidFill>
            <a:srgbClr val="B6DFCD"/>
          </a:solidFill>
        </p:grpSpPr>
        <p:sp>
          <p:nvSpPr>
            <p:cNvPr id="54" name="Google Shape;471;p18">
              <a:extLst>
                <a:ext uri="{FF2B5EF4-FFF2-40B4-BE49-F238E27FC236}">
                  <a16:creationId xmlns:a16="http://schemas.microsoft.com/office/drawing/2014/main" id="{BCFAF1CD-2462-45A9-743A-9D8B0183B435}"/>
                </a:ext>
              </a:extLst>
            </p:cNvPr>
            <p:cNvSpPr/>
            <p:nvPr/>
          </p:nvSpPr>
          <p:spPr>
            <a:xfrm>
              <a:off x="4086808" y="4896781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72;p18">
              <a:extLst>
                <a:ext uri="{FF2B5EF4-FFF2-40B4-BE49-F238E27FC236}">
                  <a16:creationId xmlns:a16="http://schemas.microsoft.com/office/drawing/2014/main" id="{24321CEB-8C8B-0024-F5B3-23839B2BEB47}"/>
                </a:ext>
              </a:extLst>
            </p:cNvPr>
            <p:cNvSpPr txBox="1"/>
            <p:nvPr/>
          </p:nvSpPr>
          <p:spPr>
            <a:xfrm>
              <a:off x="4338217" y="5019594"/>
              <a:ext cx="450694" cy="70788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1</a:t>
              </a:r>
              <a:endParaRPr dirty="0"/>
            </a:p>
          </p:txBody>
        </p:sp>
      </p:grpSp>
      <p:pic>
        <p:nvPicPr>
          <p:cNvPr id="58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DF14FE3-AD56-1A00-13DF-72F1865667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42521" y="8612247"/>
            <a:ext cx="2613948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428;p16">
            <a:extLst>
              <a:ext uri="{FF2B5EF4-FFF2-40B4-BE49-F238E27FC236}">
                <a16:creationId xmlns:a16="http://schemas.microsoft.com/office/drawing/2014/main" id="{BAE7BBE0-392E-EE7B-6882-013078865E9F}"/>
              </a:ext>
            </a:extLst>
          </p:cNvPr>
          <p:cNvSpPr/>
          <p:nvPr/>
        </p:nvSpPr>
        <p:spPr>
          <a:xfrm>
            <a:off x="15897636" y="9478020"/>
            <a:ext cx="21171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EMDRIA.org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2022</a:t>
            </a:r>
            <a:endParaRPr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ADD884EE-AD29-D379-06F0-BE3081C56F80}"/>
              </a:ext>
            </a:extLst>
          </p:cNvPr>
          <p:cNvSpPr/>
          <p:nvPr/>
        </p:nvSpPr>
        <p:spPr>
          <a:xfrm>
            <a:off x="14971608" y="61455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9F15625D-075E-53FD-3911-F6360A9E021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45352" y="612611"/>
            <a:ext cx="1795239" cy="34996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B89D5083-04A1-7587-53E7-BAD585034936}"/>
              </a:ext>
            </a:extLst>
          </p:cNvPr>
          <p:cNvSpPr/>
          <p:nvPr/>
        </p:nvSpPr>
        <p:spPr>
          <a:xfrm>
            <a:off x="14493822" y="31959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49A301D7-D220-43CB-9E8F-8726C0AB629E}"/>
              </a:ext>
            </a:extLst>
          </p:cNvPr>
          <p:cNvSpPr/>
          <p:nvPr/>
        </p:nvSpPr>
        <p:spPr>
          <a:xfrm>
            <a:off x="14647200" y="46875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05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0"/>
            <a:ext cx="13944599" cy="10286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38600" y="4004944"/>
            <a:ext cx="304800" cy="6282055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96305" y="4133090"/>
            <a:ext cx="10913236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200" dirty="0">
                <a:solidFill>
                  <a:srgbClr val="FFFFFF"/>
                </a:solidFill>
              </a:rPr>
              <a:t>How has it gone this last month?</a:t>
            </a:r>
            <a:endParaRPr sz="6200" spc="-10" dirty="0">
              <a:solidFill>
                <a:srgbClr val="FFFFFF"/>
              </a:soli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BB328C4C-A336-8DD4-C44A-3E63134B5B71}"/>
              </a:ext>
            </a:extLst>
          </p:cNvPr>
          <p:cNvSpPr/>
          <p:nvPr/>
        </p:nvSpPr>
        <p:spPr>
          <a:xfrm>
            <a:off x="631256" y="4972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BCC8184C-2350-52CB-AC75-0EB0FE50E7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495300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039B84C4-EA6F-64F1-5ACC-8255F45E4B19}"/>
              </a:ext>
            </a:extLst>
          </p:cNvPr>
          <p:cNvSpPr/>
          <p:nvPr/>
        </p:nvSpPr>
        <p:spPr>
          <a:xfrm>
            <a:off x="153470" y="2022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38B0016D-EDBA-386D-B8CF-7A3009277A2D}"/>
              </a:ext>
            </a:extLst>
          </p:cNvPr>
          <p:cNvSpPr/>
          <p:nvPr/>
        </p:nvSpPr>
        <p:spPr>
          <a:xfrm>
            <a:off x="306848" y="3514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83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185057"/>
            <a:ext cx="18287999" cy="10477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0600" y="4554838"/>
            <a:ext cx="11277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Phase 3 and 4 Demonstration</a:t>
            </a:r>
            <a:endParaRPr spc="-10" dirty="0"/>
          </a:p>
        </p:txBody>
      </p:sp>
      <p:sp>
        <p:nvSpPr>
          <p:cNvPr id="6" name="object 6"/>
          <p:cNvSpPr/>
          <p:nvPr/>
        </p:nvSpPr>
        <p:spPr>
          <a:xfrm>
            <a:off x="1678459" y="4005416"/>
            <a:ext cx="304800" cy="6282055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F44A3908-FD69-4043-A4B3-129F5549BB7A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FE171A7D-AE7A-33C5-41C6-458FF2A344F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D2B6239B-AEB6-29F0-A5AC-49B333BB06D2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5D60B559-9A92-DDF0-D651-49625B1DE09A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38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2200" y="1234914"/>
            <a:ext cx="923667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Phase 3: Assessment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3798570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Google Shape;425;p16">
            <a:extLst>
              <a:ext uri="{FF2B5EF4-FFF2-40B4-BE49-F238E27FC236}">
                <a16:creationId xmlns:a16="http://schemas.microsoft.com/office/drawing/2014/main" id="{E43B8FDA-0C78-8623-E272-A98E468E7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08576" y="3786343"/>
            <a:ext cx="13679424" cy="61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 objective of this phase is to set up an EMDR target for reprocessing.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Today and for the next few months we will be going by the script.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 purpose of these questions is to activate the mid brain enough to have processing.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Using the script with clients has significant results.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Additionally, clients typically don’t mind the script. </a:t>
            </a:r>
          </a:p>
          <a:p>
            <a:pPr marL="1371600" lvl="1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Font typeface="Noto Sans Symbols"/>
              <a:buNone/>
            </a:pPr>
            <a:endParaRPr sz="3200" dirty="0"/>
          </a:p>
          <a:p>
            <a:pPr marL="9144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None/>
            </a:pPr>
            <a:endParaRPr sz="4000" dirty="0"/>
          </a:p>
        </p:txBody>
      </p:sp>
      <p:pic>
        <p:nvPicPr>
          <p:cNvPr id="9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8958C9C-CA8D-59D7-ED6B-EB2CD76EE4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8876" y="8571982"/>
            <a:ext cx="2613948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28;p16">
            <a:extLst>
              <a:ext uri="{FF2B5EF4-FFF2-40B4-BE49-F238E27FC236}">
                <a16:creationId xmlns:a16="http://schemas.microsoft.com/office/drawing/2014/main" id="{1475EB4F-C8B0-16A2-E8E1-6B0D539D77EF}"/>
              </a:ext>
            </a:extLst>
          </p:cNvPr>
          <p:cNvSpPr/>
          <p:nvPr/>
        </p:nvSpPr>
        <p:spPr>
          <a:xfrm>
            <a:off x="15713677" y="9427446"/>
            <a:ext cx="21171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EMDRIA.org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2022</a:t>
            </a:r>
            <a:endParaRPr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5AC44EAB-9E73-EFC4-760A-BD78AAE52B5C}"/>
              </a:ext>
            </a:extLst>
          </p:cNvPr>
          <p:cNvSpPr/>
          <p:nvPr/>
        </p:nvSpPr>
        <p:spPr>
          <a:xfrm>
            <a:off x="808432" y="9429385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5531D2EC-4B73-DC36-BB50-004D532C606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2176" y="9427446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77A77FCC-5D2C-FA99-8BC5-1A92E9231822}"/>
              </a:ext>
            </a:extLst>
          </p:cNvPr>
          <p:cNvSpPr/>
          <p:nvPr/>
        </p:nvSpPr>
        <p:spPr>
          <a:xfrm>
            <a:off x="330646" y="9134428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0839BBE-7C25-AC04-02BE-EA91404A3AB0}"/>
              </a:ext>
            </a:extLst>
          </p:cNvPr>
          <p:cNvSpPr/>
          <p:nvPr/>
        </p:nvSpPr>
        <p:spPr>
          <a:xfrm>
            <a:off x="484024" y="9283589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468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2200" y="1234914"/>
            <a:ext cx="923667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Image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1786" y="3799043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Google Shape;425;p16">
            <a:extLst>
              <a:ext uri="{FF2B5EF4-FFF2-40B4-BE49-F238E27FC236}">
                <a16:creationId xmlns:a16="http://schemas.microsoft.com/office/drawing/2014/main" id="{E43B8FDA-0C78-8623-E272-A98E468E7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08576" y="3786343"/>
            <a:ext cx="12307824" cy="61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When you think of the event, what image is the worst part of it for you?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Once they answer, ask for additional sensory information. </a:t>
            </a:r>
          </a:p>
          <a:p>
            <a:pPr marL="1943100" lvl="3" indent="-571500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Five senses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If they cannot identify a “worst part”, use the film reel technique.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Write everything down in their words! </a:t>
            </a:r>
          </a:p>
          <a:p>
            <a:pPr marL="1371600" lvl="1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Font typeface="Noto Sans Symbols"/>
              <a:buNone/>
            </a:pPr>
            <a:endParaRPr sz="3200" dirty="0"/>
          </a:p>
          <a:p>
            <a:pPr marL="9144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None/>
            </a:pPr>
            <a:endParaRPr sz="40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4135E41-870E-39EA-B50F-E7B874C46DBF}"/>
              </a:ext>
            </a:extLst>
          </p:cNvPr>
          <p:cNvSpPr/>
          <p:nvPr/>
        </p:nvSpPr>
        <p:spPr>
          <a:xfrm>
            <a:off x="14890111" y="953906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21CE28F5-D3A9-4317-6296-D6F4FA338E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3855" y="9537122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3401342E-84B9-0D90-AFC2-DB6F5F5BCDF1}"/>
              </a:ext>
            </a:extLst>
          </p:cNvPr>
          <p:cNvSpPr/>
          <p:nvPr/>
        </p:nvSpPr>
        <p:spPr>
          <a:xfrm>
            <a:off x="14412325" y="924410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DAC88956-2F7F-F893-A880-874AE087B30F}"/>
              </a:ext>
            </a:extLst>
          </p:cNvPr>
          <p:cNvSpPr/>
          <p:nvPr/>
        </p:nvSpPr>
        <p:spPr>
          <a:xfrm>
            <a:off x="14565703" y="939326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063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906DF0-649A-B74F-90AD-68D6AF31AB5A}" vid="{9B718179-DC23-0D4A-90C2-950A61176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12163</TotalTime>
  <Words>1277</Words>
  <Application>Microsoft Macintosh PowerPoint</Application>
  <PresentationFormat>Custom</PresentationFormat>
  <Paragraphs>159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Lato</vt:lpstr>
      <vt:lpstr>Lato Black</vt:lpstr>
      <vt:lpstr>Lato Medium</vt:lpstr>
      <vt:lpstr>Lato-Black</vt:lpstr>
      <vt:lpstr>Lato-Light</vt:lpstr>
      <vt:lpstr>Marker Palafotz</vt:lpstr>
      <vt:lpstr>Noto Sans Symbols</vt:lpstr>
      <vt:lpstr>Wingdings</vt:lpstr>
      <vt:lpstr>Office Theme</vt:lpstr>
      <vt:lpstr>EMDR BASIC TRAINING  DAY 3</vt:lpstr>
      <vt:lpstr>SCHEDULE FOR TODAY</vt:lpstr>
      <vt:lpstr>SCHEDULE FOR ENTIRE TRAINING</vt:lpstr>
      <vt:lpstr>What is EMDR?</vt:lpstr>
      <vt:lpstr>The 8 Phases of EMDR</vt:lpstr>
      <vt:lpstr>How has it gone this last month?</vt:lpstr>
      <vt:lpstr>Phase 3 and 4 Demonstration</vt:lpstr>
      <vt:lpstr>Phase 3: Assessment</vt:lpstr>
      <vt:lpstr>Image</vt:lpstr>
      <vt:lpstr>Negative Cognition</vt:lpstr>
      <vt:lpstr>Positive Cognitions</vt:lpstr>
      <vt:lpstr>Validity of Cognition</vt:lpstr>
      <vt:lpstr>Emotions</vt:lpstr>
      <vt:lpstr>Subjective Unit of Distress SUDS</vt:lpstr>
      <vt:lpstr>Body Sensations </vt:lpstr>
      <vt:lpstr>Transition to Phase 4</vt:lpstr>
      <vt:lpstr>Let’s Practice Phase 3</vt:lpstr>
      <vt:lpstr>Case Studies</vt:lpstr>
      <vt:lpstr>How’d it go?</vt:lpstr>
      <vt:lpstr>Common Dissociative Symptoms</vt:lpstr>
      <vt:lpstr>Phase 4: Desensitization</vt:lpstr>
      <vt:lpstr>Phase 4: Desensitization</vt:lpstr>
      <vt:lpstr>Phase 4: Desensitization</vt:lpstr>
      <vt:lpstr>Phase 4: Desensitization</vt:lpstr>
      <vt:lpstr>Let’s Practice Phases 3 and 4</vt:lpstr>
      <vt:lpstr>How’d it go?</vt:lpstr>
      <vt:lpstr>See you tomorrow morning!</vt:lpstr>
      <vt:lpstr>ANY QUESTIONS?  THANKS FOR LISTENING!</vt:lpstr>
      <vt:lpstr>References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EMDR BASIC TRAINING  DAY 1</dc:title>
  <dc:creator>Carol Hofford</dc:creator>
  <cp:keywords>DAFTcggU5pk,BABiXmaBrd0</cp:keywords>
  <cp:lastModifiedBy>Carol Hofford</cp:lastModifiedBy>
  <cp:revision>10</cp:revision>
  <dcterms:created xsi:type="dcterms:W3CDTF">2023-05-18T16:53:15Z</dcterms:created>
  <dcterms:modified xsi:type="dcterms:W3CDTF">2023-07-25T02:17:44Z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2022-12-01T00:00:00Z</vt:filetime>
  </property>
</Properties>
</file>