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5" r:id="rId3"/>
    <p:sldId id="258" r:id="rId4"/>
    <p:sldId id="281" r:id="rId5"/>
    <p:sldId id="284" r:id="rId6"/>
    <p:sldId id="285" r:id="rId7"/>
    <p:sldId id="294" r:id="rId8"/>
    <p:sldId id="489" r:id="rId9"/>
    <p:sldId id="278" r:id="rId10"/>
    <p:sldId id="490" r:id="rId11"/>
    <p:sldId id="298" r:id="rId12"/>
    <p:sldId id="491" r:id="rId13"/>
    <p:sldId id="492" r:id="rId14"/>
    <p:sldId id="493" r:id="rId15"/>
    <p:sldId id="306" r:id="rId16"/>
    <p:sldId id="494" r:id="rId17"/>
    <p:sldId id="304" r:id="rId18"/>
    <p:sldId id="495" r:id="rId19"/>
    <p:sldId id="496" r:id="rId20"/>
    <p:sldId id="497" r:id="rId21"/>
    <p:sldId id="276" r:id="rId22"/>
    <p:sldId id="307" r:id="rId23"/>
    <p:sldId id="308" r:id="rId24"/>
    <p:sldId id="275" r:id="rId25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3F21E6-A57A-4B5E-811F-63726BAD5956}">
          <p14:sldIdLst>
            <p14:sldId id="256"/>
            <p14:sldId id="295"/>
            <p14:sldId id="258"/>
            <p14:sldId id="281"/>
            <p14:sldId id="284"/>
            <p14:sldId id="285"/>
            <p14:sldId id="294"/>
            <p14:sldId id="489"/>
            <p14:sldId id="278"/>
            <p14:sldId id="490"/>
          </p14:sldIdLst>
        </p14:section>
        <p14:section name="Untitled Section" id="{6BCE79D3-681A-404D-85A8-1DC0722A76E2}">
          <p14:sldIdLst>
            <p14:sldId id="298"/>
            <p14:sldId id="491"/>
            <p14:sldId id="492"/>
            <p14:sldId id="493"/>
            <p14:sldId id="306"/>
            <p14:sldId id="494"/>
            <p14:sldId id="304"/>
            <p14:sldId id="495"/>
            <p14:sldId id="496"/>
            <p14:sldId id="497"/>
            <p14:sldId id="276"/>
            <p14:sldId id="307"/>
            <p14:sldId id="308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56E"/>
    <a:srgbClr val="287D7D"/>
    <a:srgbClr val="8BCCA9"/>
    <a:srgbClr val="F0C600"/>
    <a:srgbClr val="E18B7D"/>
    <a:srgbClr val="7296C7"/>
    <a:srgbClr val="F0D051"/>
    <a:srgbClr val="F4D668"/>
    <a:srgbClr val="333942"/>
    <a:srgbClr val="FE3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76" autoAdjust="0"/>
    <p:restoredTop sz="94660"/>
  </p:normalViewPr>
  <p:slideViewPr>
    <p:cSldViewPr snapToGrid="0">
      <p:cViewPr varScale="1">
        <p:scale>
          <a:sx n="57" d="100"/>
          <a:sy n="57" d="100"/>
        </p:scale>
        <p:origin x="2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4324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143A36-FCDF-62D1-0718-6BC9D6E7EB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735E3-422A-738E-E529-92FD9BA968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07729-4796-8144-9BF6-712477F33A77}" type="datetimeFigureOut">
              <a:rPr lang="en-US" smtClean="0"/>
              <a:t>7/24/23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2D0E1-8FBB-E069-C8DB-E593F65041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9DF63-E57A-0F52-7883-5424EAE9E5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D992F-2A0E-BA4B-B11E-D7F58011D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3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38425-69FA-4B0C-B02F-462677CE0A23}" type="datetimeFigureOut">
              <a:rPr lang="en-US" smtClean="0"/>
              <a:t>7/24/23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47443-7BD5-4612-A96A-4CA266A0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4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F78FE-5255-8748-8024-4CC007AAE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BBDC5-6545-CD45-A2D5-E2AF50E30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4E519-F7BA-9E41-9A38-48675BF2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A3806-5494-0E47-9B1D-1B5A1139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1CE4D-13B7-0C46-A404-876D1063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6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74D17-FC61-3549-9FA3-654DADFF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ED9083-7A07-BD47-82C9-58002EE65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3813B-BC73-4D40-89A8-0310D72D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E9761-CF88-064E-A6BC-91468220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0B23D-79FB-9947-AF6E-690F2F7D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2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5B18DF-A8D4-3841-B0DE-05285ECCE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267FD-5FA8-5D4D-B9EC-722160C11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41B8B-ED2B-BE4D-8F35-15198C11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6267F-040A-074A-A5B2-87A843B4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A217B-DD4E-284D-8670-15D605E7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52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"/>
            <a:ext cx="2438400" cy="13716000"/>
          </a:xfrm>
          <a:custGeom>
            <a:avLst/>
            <a:gdLst/>
            <a:ahLst/>
            <a:cxnLst/>
            <a:rect l="l" t="t" r="r" b="b"/>
            <a:pathLst>
              <a:path w="1828800" h="10287000">
                <a:moveTo>
                  <a:pt x="18287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" y="0"/>
                </a:lnTo>
                <a:lnTo>
                  <a:pt x="1828799" y="10286999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2237945" y="2"/>
            <a:ext cx="406400" cy="9326033"/>
          </a:xfrm>
          <a:custGeom>
            <a:avLst/>
            <a:gdLst/>
            <a:ahLst/>
            <a:cxnLst/>
            <a:rect l="l" t="t" r="r" b="b"/>
            <a:pathLst>
              <a:path w="304800" h="6994525">
                <a:moveTo>
                  <a:pt x="0" y="0"/>
                </a:moveTo>
                <a:lnTo>
                  <a:pt x="304799" y="0"/>
                </a:lnTo>
                <a:lnTo>
                  <a:pt x="304799" y="6993986"/>
                </a:lnTo>
                <a:lnTo>
                  <a:pt x="0" y="699398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33" b="1" i="0">
                <a:solidFill>
                  <a:srgbClr val="01A0C6"/>
                </a:solidFill>
                <a:latin typeface="Lato-Black"/>
                <a:cs typeface="Lato-Black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19200" y="3154680"/>
            <a:ext cx="10607040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5223188" y="4354811"/>
            <a:ext cx="6801273" cy="1181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67" b="1" i="0">
                <a:solidFill>
                  <a:srgbClr val="B6DECD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76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2E16B-194B-BB47-AC5F-F6EC489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E849E-ED6F-A744-8349-2C7C6A758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D9BA1-A564-494A-B852-D8278452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6CAB5-4EFF-0E43-83EB-DBEB1D45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61DB1-EDEA-D343-9B16-5E5688B8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D93BC-0A0B-AD4C-A27E-2AEA9BAE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F7AB0-ED2E-E841-9B70-3EDC6B4C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F7A9-092E-E948-829A-529BD08CD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70905-3B6E-B14E-8D9E-B394B9C3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59AAC-2842-AF4E-853A-947A5BA0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3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8F40-7B1B-664D-BAA4-C7988D59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0C983-866D-A34B-BCD0-877891EB6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150ED-F20B-5543-8396-D0D593CEF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3FB8A-825A-E34C-A064-49774C92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4DDBD-1953-A449-8FF1-3586F390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A315F-FBAE-EE48-94CD-5D464E05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2835-BC40-6F42-9426-302E21C4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AF56E-90E8-D849-B00D-D1A9E651C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46602-8B3D-9C44-941B-6FAE077F0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82644-594B-F040-BE8C-89A455416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0E12D-5996-F543-9CA9-E627DC9EB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61726-4130-4A48-BB29-AEE9ACD89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642C8D-C7AE-6340-89EF-58A09240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2B79EE-B2FA-C642-8BDB-77EC78AD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6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DBC6-EA3F-FC48-8D0A-A296ABB3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D8838-945B-CF4B-9628-001A0846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EEA7F-B2E1-2B4C-A7CC-F4296084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B3D52-5569-1F40-9532-6F7F8526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3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603921-66BF-AF4B-924C-E6265A80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FE08CA-139B-CD47-A539-77E590AF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4CFEF-AC75-D542-84B3-6DBD4337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7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E5C6-1905-F443-9576-31C2BAE1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18B3D-E409-0743-B3C0-A40D4EF77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69E54-1AD7-414F-9324-F7B2499DB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02915-BBDA-8341-A3A8-C8F9D31C3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5183B-E05A-A84A-9632-826397F7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8C6C7-9328-6048-AA9D-9B41298B0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2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AC1F-5748-7447-8F2C-33F9A486B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3EE33-52E6-334F-9B9B-712360ACD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C2F50-E9D3-0A4F-92FA-D470B0A7A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A01A0-7C5B-CA4E-AA1D-A8BF7C38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0189D-8514-4944-8B82-70B3BAEF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1B13D-D318-0540-8E36-8EE20933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1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758A10-11E0-1440-8269-87AA89F0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044BD-80BB-FB41-B98C-8C342A125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F1EF-1AE7-D344-AEEA-0CC90B4DE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8E5E2-8BBD-4349-BB80-DA162B78E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D043A-A8F7-654F-8C2D-EDE1F2F11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9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b="1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51832" y="0"/>
            <a:ext cx="3732153" cy="13716000"/>
            <a:chOff x="15488924" y="0"/>
            <a:chExt cx="2799115" cy="10287000"/>
          </a:xfrm>
        </p:grpSpPr>
        <p:sp>
          <p:nvSpPr>
            <p:cNvPr id="3" name="object 3"/>
            <p:cNvSpPr/>
            <p:nvPr/>
          </p:nvSpPr>
          <p:spPr>
            <a:xfrm>
              <a:off x="15488924" y="0"/>
              <a:ext cx="301625" cy="10287000"/>
            </a:xfrm>
            <a:custGeom>
              <a:avLst/>
              <a:gdLst/>
              <a:ahLst/>
              <a:cxnLst/>
              <a:rect l="l" t="t" r="r" b="b"/>
              <a:pathLst>
                <a:path w="301625" h="10287000">
                  <a:moveTo>
                    <a:pt x="0" y="10286999"/>
                  </a:moveTo>
                  <a:lnTo>
                    <a:pt x="301024" y="10286999"/>
                  </a:lnTo>
                  <a:lnTo>
                    <a:pt x="301024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5789949" y="0"/>
              <a:ext cx="2498090" cy="10284460"/>
            </a:xfrm>
            <a:custGeom>
              <a:avLst/>
              <a:gdLst/>
              <a:ahLst/>
              <a:cxnLst/>
              <a:rect l="l" t="t" r="r" b="b"/>
              <a:pathLst>
                <a:path w="2498090" h="10284460">
                  <a:moveTo>
                    <a:pt x="2498050" y="10284156"/>
                  </a:moveTo>
                  <a:lnTo>
                    <a:pt x="0" y="10284156"/>
                  </a:lnTo>
                  <a:lnTo>
                    <a:pt x="0" y="0"/>
                  </a:lnTo>
                  <a:lnTo>
                    <a:pt x="2498050" y="0"/>
                  </a:lnTo>
                  <a:lnTo>
                    <a:pt x="2498050" y="10284156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/>
          <p:nvPr/>
        </p:nvSpPr>
        <p:spPr>
          <a:xfrm>
            <a:off x="1396949" y="1181691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5274" y="1179105"/>
            <a:ext cx="2393652" cy="46661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346487" y="772073"/>
            <a:ext cx="174413" cy="76200"/>
          </a:xfrm>
          <a:custGeom>
            <a:avLst/>
            <a:gdLst/>
            <a:ahLst/>
            <a:cxnLst/>
            <a:rect l="l" t="t" r="r" b="b"/>
            <a:pathLst>
              <a:path w="130809" h="57150">
                <a:moveTo>
                  <a:pt x="74612" y="46012"/>
                </a:moveTo>
                <a:lnTo>
                  <a:pt x="73939" y="46177"/>
                </a:lnTo>
                <a:lnTo>
                  <a:pt x="73914" y="46380"/>
                </a:lnTo>
                <a:lnTo>
                  <a:pt x="74612" y="46012"/>
                </a:lnTo>
                <a:close/>
              </a:path>
              <a:path w="130809" h="57150">
                <a:moveTo>
                  <a:pt x="75272" y="35039"/>
                </a:moveTo>
                <a:lnTo>
                  <a:pt x="41021" y="43929"/>
                </a:lnTo>
                <a:lnTo>
                  <a:pt x="36664" y="45745"/>
                </a:lnTo>
                <a:lnTo>
                  <a:pt x="29311" y="34848"/>
                </a:lnTo>
                <a:lnTo>
                  <a:pt x="24853" y="37211"/>
                </a:lnTo>
                <a:lnTo>
                  <a:pt x="15011" y="42316"/>
                </a:lnTo>
                <a:lnTo>
                  <a:pt x="5054" y="49326"/>
                </a:lnTo>
                <a:lnTo>
                  <a:pt x="0" y="55181"/>
                </a:lnTo>
                <a:lnTo>
                  <a:pt x="4876" y="56819"/>
                </a:lnTo>
                <a:lnTo>
                  <a:pt x="19431" y="53632"/>
                </a:lnTo>
                <a:lnTo>
                  <a:pt x="34086" y="51206"/>
                </a:lnTo>
                <a:lnTo>
                  <a:pt x="48856" y="49542"/>
                </a:lnTo>
                <a:lnTo>
                  <a:pt x="63741" y="48653"/>
                </a:lnTo>
                <a:lnTo>
                  <a:pt x="73939" y="46177"/>
                </a:lnTo>
                <a:lnTo>
                  <a:pt x="73990" y="45745"/>
                </a:lnTo>
                <a:lnTo>
                  <a:pt x="75272" y="35039"/>
                </a:lnTo>
                <a:close/>
              </a:path>
              <a:path w="130809" h="57150">
                <a:moveTo>
                  <a:pt x="78816" y="1727"/>
                </a:moveTo>
                <a:lnTo>
                  <a:pt x="74637" y="596"/>
                </a:lnTo>
                <a:lnTo>
                  <a:pt x="70459" y="596"/>
                </a:lnTo>
                <a:lnTo>
                  <a:pt x="66281" y="1727"/>
                </a:lnTo>
                <a:lnTo>
                  <a:pt x="70459" y="2362"/>
                </a:lnTo>
                <a:lnTo>
                  <a:pt x="74637" y="2362"/>
                </a:lnTo>
                <a:lnTo>
                  <a:pt x="78816" y="1727"/>
                </a:lnTo>
                <a:close/>
              </a:path>
              <a:path w="130809" h="57150">
                <a:moveTo>
                  <a:pt x="86271" y="901"/>
                </a:moveTo>
                <a:lnTo>
                  <a:pt x="78727" y="2082"/>
                </a:lnTo>
                <a:lnTo>
                  <a:pt x="85534" y="5626"/>
                </a:lnTo>
                <a:lnTo>
                  <a:pt x="84175" y="3810"/>
                </a:lnTo>
                <a:lnTo>
                  <a:pt x="83629" y="1993"/>
                </a:lnTo>
                <a:lnTo>
                  <a:pt x="86271" y="901"/>
                </a:lnTo>
                <a:close/>
              </a:path>
              <a:path w="130809" h="57150">
                <a:moveTo>
                  <a:pt x="87884" y="8039"/>
                </a:moveTo>
                <a:lnTo>
                  <a:pt x="85534" y="5626"/>
                </a:lnTo>
                <a:lnTo>
                  <a:pt x="86906" y="7264"/>
                </a:lnTo>
                <a:lnTo>
                  <a:pt x="87884" y="8039"/>
                </a:lnTo>
                <a:close/>
              </a:path>
              <a:path w="130809" h="57150">
                <a:moveTo>
                  <a:pt x="91084" y="177"/>
                </a:moveTo>
                <a:lnTo>
                  <a:pt x="88633" y="0"/>
                </a:lnTo>
                <a:lnTo>
                  <a:pt x="86360" y="812"/>
                </a:lnTo>
                <a:lnTo>
                  <a:pt x="91084" y="177"/>
                </a:lnTo>
                <a:close/>
              </a:path>
              <a:path w="130809" h="57150">
                <a:moveTo>
                  <a:pt x="117970" y="5257"/>
                </a:moveTo>
                <a:lnTo>
                  <a:pt x="104165" y="1905"/>
                </a:lnTo>
                <a:lnTo>
                  <a:pt x="106591" y="3352"/>
                </a:lnTo>
                <a:lnTo>
                  <a:pt x="108712" y="5168"/>
                </a:lnTo>
                <a:lnTo>
                  <a:pt x="110515" y="7353"/>
                </a:lnTo>
                <a:lnTo>
                  <a:pt x="113334" y="9169"/>
                </a:lnTo>
                <a:lnTo>
                  <a:pt x="115239" y="6985"/>
                </a:lnTo>
                <a:lnTo>
                  <a:pt x="117970" y="5257"/>
                </a:lnTo>
                <a:close/>
              </a:path>
              <a:path w="130809" h="57150">
                <a:moveTo>
                  <a:pt x="130683" y="44653"/>
                </a:moveTo>
                <a:lnTo>
                  <a:pt x="125056" y="41656"/>
                </a:lnTo>
                <a:lnTo>
                  <a:pt x="123050" y="40665"/>
                </a:lnTo>
                <a:lnTo>
                  <a:pt x="119062" y="38658"/>
                </a:lnTo>
                <a:lnTo>
                  <a:pt x="112522" y="35572"/>
                </a:lnTo>
                <a:lnTo>
                  <a:pt x="105092" y="34315"/>
                </a:lnTo>
                <a:lnTo>
                  <a:pt x="96354" y="37363"/>
                </a:lnTo>
                <a:lnTo>
                  <a:pt x="86626" y="41922"/>
                </a:lnTo>
                <a:lnTo>
                  <a:pt x="76187" y="45199"/>
                </a:lnTo>
                <a:lnTo>
                  <a:pt x="74612" y="46012"/>
                </a:lnTo>
                <a:lnTo>
                  <a:pt x="76796" y="45478"/>
                </a:lnTo>
                <a:lnTo>
                  <a:pt x="89979" y="43103"/>
                </a:lnTo>
                <a:lnTo>
                  <a:pt x="103276" y="41490"/>
                </a:lnTo>
                <a:lnTo>
                  <a:pt x="116700" y="40665"/>
                </a:lnTo>
                <a:lnTo>
                  <a:pt x="121551" y="41325"/>
                </a:lnTo>
                <a:lnTo>
                  <a:pt x="126212" y="42659"/>
                </a:lnTo>
                <a:lnTo>
                  <a:pt x="130683" y="44653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1582148" y="809463"/>
            <a:ext cx="62653" cy="31327"/>
          </a:xfrm>
          <a:custGeom>
            <a:avLst/>
            <a:gdLst/>
            <a:ahLst/>
            <a:cxnLst/>
            <a:rect l="l" t="t" r="r" b="b"/>
            <a:pathLst>
              <a:path w="46990" h="23495">
                <a:moveTo>
                  <a:pt x="41516" y="14617"/>
                </a:moveTo>
                <a:lnTo>
                  <a:pt x="40043" y="12979"/>
                </a:lnTo>
                <a:lnTo>
                  <a:pt x="39052" y="11899"/>
                </a:lnTo>
                <a:lnTo>
                  <a:pt x="30797" y="12979"/>
                </a:lnTo>
                <a:lnTo>
                  <a:pt x="24612" y="6324"/>
                </a:lnTo>
                <a:lnTo>
                  <a:pt x="17068" y="2578"/>
                </a:lnTo>
                <a:lnTo>
                  <a:pt x="12636" y="1638"/>
                </a:lnTo>
                <a:lnTo>
                  <a:pt x="8674" y="787"/>
                </a:lnTo>
                <a:lnTo>
                  <a:pt x="0" y="0"/>
                </a:lnTo>
                <a:lnTo>
                  <a:pt x="2997" y="7086"/>
                </a:lnTo>
                <a:lnTo>
                  <a:pt x="9169" y="8623"/>
                </a:lnTo>
                <a:lnTo>
                  <a:pt x="10972" y="5930"/>
                </a:lnTo>
                <a:lnTo>
                  <a:pt x="13614" y="8394"/>
                </a:lnTo>
                <a:lnTo>
                  <a:pt x="21615" y="13855"/>
                </a:lnTo>
                <a:lnTo>
                  <a:pt x="30378" y="18021"/>
                </a:lnTo>
                <a:lnTo>
                  <a:pt x="39878" y="20878"/>
                </a:lnTo>
                <a:lnTo>
                  <a:pt x="39966" y="17792"/>
                </a:lnTo>
                <a:lnTo>
                  <a:pt x="41516" y="14617"/>
                </a:lnTo>
                <a:close/>
              </a:path>
              <a:path w="46990" h="23495">
                <a:moveTo>
                  <a:pt x="46964" y="22872"/>
                </a:moveTo>
                <a:lnTo>
                  <a:pt x="46875" y="22517"/>
                </a:lnTo>
                <a:lnTo>
                  <a:pt x="39509" y="20878"/>
                </a:lnTo>
                <a:lnTo>
                  <a:pt x="39331" y="21882"/>
                </a:lnTo>
                <a:lnTo>
                  <a:pt x="46964" y="22872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759900" y="788415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964404" y="987296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59084" y="4429131"/>
            <a:ext cx="17652713" cy="3628215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lang="en-US" sz="11733" spc="-173" dirty="0"/>
              <a:t>EMDR BASIC TRAINING </a:t>
            </a:r>
            <a:br>
              <a:rPr lang="en-US" sz="11733" spc="-173" dirty="0"/>
            </a:br>
            <a:r>
              <a:rPr lang="en-US" sz="11733" spc="-173" dirty="0"/>
              <a:t>DAY 2</a:t>
            </a:r>
            <a:endParaRPr lang="en-US" sz="11733" spc="-13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67CDB-1FA4-DEA3-CCBC-E41DBEEE5DB8}"/>
              </a:ext>
            </a:extLst>
          </p:cNvPr>
          <p:cNvSpPr txBox="1"/>
          <p:nvPr/>
        </p:nvSpPr>
        <p:spPr>
          <a:xfrm>
            <a:off x="1374515" y="8382000"/>
            <a:ext cx="1918003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Nikolaus Johnson, MS, LPC, RPT, EMDR Consultant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-246743"/>
            <a:ext cx="24383999" cy="13970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0501" y="5340556"/>
            <a:ext cx="13555852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6400" spc="-13" dirty="0"/>
              <a:t>HOW DID IT GO?</a:t>
            </a:r>
            <a:endParaRPr sz="6400" spc="-13" dirty="0"/>
          </a:p>
        </p:txBody>
      </p:sp>
      <p:sp>
        <p:nvSpPr>
          <p:cNvPr id="6" name="object 6"/>
          <p:cNvSpPr/>
          <p:nvPr/>
        </p:nvSpPr>
        <p:spPr>
          <a:xfrm>
            <a:off x="2237945" y="5340556"/>
            <a:ext cx="406400" cy="8376073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A9AF5478-129B-C2C5-4A8D-879654F86BD7}"/>
              </a:ext>
            </a:extLst>
          </p:cNvPr>
          <p:cNvSpPr/>
          <p:nvPr/>
        </p:nvSpPr>
        <p:spPr>
          <a:xfrm>
            <a:off x="19805739" y="12291651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AB0DBEC3-DDD9-91B5-E239-A2EA37301E0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04064" y="12289065"/>
            <a:ext cx="2393652" cy="466616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E8334A62-D00E-DC2F-10AE-21FD9235BB28}"/>
              </a:ext>
            </a:extLst>
          </p:cNvPr>
          <p:cNvSpPr/>
          <p:nvPr/>
        </p:nvSpPr>
        <p:spPr>
          <a:xfrm>
            <a:off x="19168690" y="11898375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BFABFF8F-4941-6353-6836-337B68794FB1}"/>
              </a:ext>
            </a:extLst>
          </p:cNvPr>
          <p:cNvSpPr/>
          <p:nvPr/>
        </p:nvSpPr>
        <p:spPr>
          <a:xfrm>
            <a:off x="19373194" y="12097256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8735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5866" y="1435167"/>
            <a:ext cx="14630400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6400" spc="-140" dirty="0"/>
              <a:t>Screening for Dissociation</a:t>
            </a:r>
            <a:endParaRPr sz="6400" spc="-127" dirty="0"/>
          </a:p>
        </p:txBody>
      </p:sp>
      <p:sp>
        <p:nvSpPr>
          <p:cNvPr id="6" name="object 6"/>
          <p:cNvSpPr txBox="1"/>
          <p:nvPr/>
        </p:nvSpPr>
        <p:spPr>
          <a:xfrm>
            <a:off x="4470400" y="3886399"/>
            <a:ext cx="17780000" cy="28424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09585" indent="-609585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4267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Adults: Dissociative Experience Scale</a:t>
            </a:r>
          </a:p>
          <a:p>
            <a:pPr marL="609585" indent="-609585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4267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Adolescents: Adolescent Dissociative Experience Scale</a:t>
            </a:r>
          </a:p>
          <a:p>
            <a:pPr marL="609585" indent="-609585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4267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Children: Child Dissociative Checklist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373B158-CFC2-3EFE-1CD8-D51AD5F65063}"/>
              </a:ext>
            </a:extLst>
          </p:cNvPr>
          <p:cNvSpPr/>
          <p:nvPr/>
        </p:nvSpPr>
        <p:spPr>
          <a:xfrm>
            <a:off x="10692977" y="2997200"/>
            <a:ext cx="4522047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38CC2D99-8449-7A2A-9530-9CAACD2DBA1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92800" y="11429309"/>
            <a:ext cx="5486400" cy="2773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20887B-2304-572A-2BC7-A1B70B5FA8E7}"/>
              </a:ext>
            </a:extLst>
          </p:cNvPr>
          <p:cNvSpPr txBox="1"/>
          <p:nvPr/>
        </p:nvSpPr>
        <p:spPr>
          <a:xfrm>
            <a:off x="18389600" y="12549409"/>
            <a:ext cx="596053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 err="1"/>
              <a:t>Gonzalas</a:t>
            </a:r>
            <a:r>
              <a:rPr lang="en-US" sz="2667" dirty="0"/>
              <a:t> &amp; Mosquera, 2012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2F4F210-087E-36BF-1EBA-46438C8C9A9A}"/>
              </a:ext>
            </a:extLst>
          </p:cNvPr>
          <p:cNvSpPr/>
          <p:nvPr/>
        </p:nvSpPr>
        <p:spPr>
          <a:xfrm>
            <a:off x="3389069" y="12551995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9D2A3F67-AA6F-E423-9753-428365CA480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7394" y="12549409"/>
            <a:ext cx="2393652" cy="466616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AE200ED9-2734-E875-34B7-E1DAC3C3BD15}"/>
              </a:ext>
            </a:extLst>
          </p:cNvPr>
          <p:cNvSpPr/>
          <p:nvPr/>
        </p:nvSpPr>
        <p:spPr>
          <a:xfrm>
            <a:off x="2752020" y="12158719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0E04F4AA-A9D0-EAD4-A098-4D1DF5E9AA44}"/>
              </a:ext>
            </a:extLst>
          </p:cNvPr>
          <p:cNvSpPr/>
          <p:nvPr/>
        </p:nvSpPr>
        <p:spPr>
          <a:xfrm>
            <a:off x="2956524" y="12357600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8693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5498" y="1"/>
            <a:ext cx="18408502" cy="137159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569098" y="5339926"/>
            <a:ext cx="406400" cy="8376073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6932" y="4745922"/>
            <a:ext cx="14470252" cy="1986868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lang="en-US" sz="6400" dirty="0">
                <a:solidFill>
                  <a:srgbClr val="FFFFFF"/>
                </a:solidFill>
              </a:rPr>
              <a:t>DISSOCIATION SCREENER</a:t>
            </a:r>
            <a:br>
              <a:rPr lang="en-US" sz="6400" dirty="0">
                <a:solidFill>
                  <a:srgbClr val="FFFFFF"/>
                </a:solidFill>
              </a:rPr>
            </a:br>
            <a:r>
              <a:rPr lang="en-US" sz="6400" dirty="0">
                <a:solidFill>
                  <a:srgbClr val="FFFFFF"/>
                </a:solidFill>
              </a:rPr>
              <a:t>TAKE THE DES</a:t>
            </a:r>
            <a:endParaRPr sz="6400" spc="-13" dirty="0">
              <a:solidFill>
                <a:srgbClr val="FFFFFF"/>
              </a:solidFill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48496D3B-51D5-B521-841B-1E21C234C188}"/>
              </a:ext>
            </a:extLst>
          </p:cNvPr>
          <p:cNvSpPr/>
          <p:nvPr/>
        </p:nvSpPr>
        <p:spPr>
          <a:xfrm>
            <a:off x="946020" y="744693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D1808E34-F700-48D6-B7D2-53C9ACFA2ED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4345" y="742107"/>
            <a:ext cx="2393652" cy="466616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BB618DE1-77AE-52C7-4835-340466E1D391}"/>
              </a:ext>
            </a:extLst>
          </p:cNvPr>
          <p:cNvSpPr/>
          <p:nvPr/>
        </p:nvSpPr>
        <p:spPr>
          <a:xfrm>
            <a:off x="308971" y="351417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4A9FAAFD-B567-CC4B-0B1B-D8AD1EA1B5AF}"/>
              </a:ext>
            </a:extLst>
          </p:cNvPr>
          <p:cNvSpPr/>
          <p:nvPr/>
        </p:nvSpPr>
        <p:spPr>
          <a:xfrm>
            <a:off x="513475" y="550298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53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-246743"/>
            <a:ext cx="24383999" cy="13970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00801" y="5744823"/>
            <a:ext cx="11849099" cy="1986868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lang="en-US" sz="6400" spc="-13" dirty="0"/>
              <a:t>Break into groups and discuss your experience</a:t>
            </a:r>
            <a:endParaRPr sz="6400" spc="-13" dirty="0"/>
          </a:p>
        </p:txBody>
      </p:sp>
      <p:sp>
        <p:nvSpPr>
          <p:cNvPr id="6" name="object 6"/>
          <p:cNvSpPr/>
          <p:nvPr/>
        </p:nvSpPr>
        <p:spPr>
          <a:xfrm>
            <a:off x="2237945" y="5340556"/>
            <a:ext cx="406400" cy="8376073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8FDC141C-AD47-CE15-28C8-278190688D90}"/>
              </a:ext>
            </a:extLst>
          </p:cNvPr>
          <p:cNvSpPr/>
          <p:nvPr/>
        </p:nvSpPr>
        <p:spPr>
          <a:xfrm>
            <a:off x="19805739" y="12291651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0BA37CB4-6782-5CDD-C9A8-A86D4CFB57F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04064" y="12289065"/>
            <a:ext cx="2393652" cy="466616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135E40AD-F863-44AD-C2C0-8BFF14D47E24}"/>
              </a:ext>
            </a:extLst>
          </p:cNvPr>
          <p:cNvSpPr/>
          <p:nvPr/>
        </p:nvSpPr>
        <p:spPr>
          <a:xfrm>
            <a:off x="19168690" y="11898375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11FAFA27-EC43-DEA3-586E-81FF2006616B}"/>
              </a:ext>
            </a:extLst>
          </p:cNvPr>
          <p:cNvSpPr/>
          <p:nvPr/>
        </p:nvSpPr>
        <p:spPr>
          <a:xfrm>
            <a:off x="19373194" y="12097256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26787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5377" y="1"/>
            <a:ext cx="18578623" cy="137159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435601" y="5339927"/>
            <a:ext cx="406400" cy="8376073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13796" y="5339927"/>
            <a:ext cx="14470252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lang="en-US" sz="6400" dirty="0">
                <a:solidFill>
                  <a:srgbClr val="FFFFFF"/>
                </a:solidFill>
              </a:rPr>
              <a:t>HOW DID IT GO?</a:t>
            </a:r>
            <a:endParaRPr sz="6400" spc="-13" dirty="0">
              <a:solidFill>
                <a:srgbClr val="FFFFFF"/>
              </a:solidFill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B2BA42B6-8974-6CDD-9505-3ED76A7F2279}"/>
              </a:ext>
            </a:extLst>
          </p:cNvPr>
          <p:cNvSpPr/>
          <p:nvPr/>
        </p:nvSpPr>
        <p:spPr>
          <a:xfrm>
            <a:off x="922565" y="659633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3F498AB6-B732-CF7F-1266-CBF9439993B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0890" y="657047"/>
            <a:ext cx="2393652" cy="466616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12DF7038-6F69-63D7-4A37-867A52CFD042}"/>
              </a:ext>
            </a:extLst>
          </p:cNvPr>
          <p:cNvSpPr/>
          <p:nvPr/>
        </p:nvSpPr>
        <p:spPr>
          <a:xfrm>
            <a:off x="285516" y="266357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33DBB2EE-843C-D7AE-AF29-388305BAE49B}"/>
              </a:ext>
            </a:extLst>
          </p:cNvPr>
          <p:cNvSpPr/>
          <p:nvPr/>
        </p:nvSpPr>
        <p:spPr>
          <a:xfrm>
            <a:off x="490020" y="465238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7130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8333-335C-049F-25F6-8758B035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827" y="4259580"/>
            <a:ext cx="10319173" cy="1334347"/>
          </a:xfrm>
        </p:spPr>
        <p:txBody>
          <a:bodyPr>
            <a:noAutofit/>
          </a:bodyPr>
          <a:lstStyle/>
          <a:p>
            <a:r>
              <a:rPr lang="en-US" sz="6400" spc="-140" dirty="0"/>
              <a:t>Container Exercise</a:t>
            </a:r>
            <a:br>
              <a:rPr lang="en-US" sz="6400" spc="-140" dirty="0"/>
            </a:br>
            <a:endParaRPr lang="en-US" sz="6400" dirty="0"/>
          </a:p>
        </p:txBody>
      </p:sp>
      <p:grpSp>
        <p:nvGrpSpPr>
          <p:cNvPr id="3" name="object 2">
            <a:extLst>
              <a:ext uri="{FF2B5EF4-FFF2-40B4-BE49-F238E27FC236}">
                <a16:creationId xmlns:a16="http://schemas.microsoft.com/office/drawing/2014/main" id="{120841DB-A609-B5CB-1BEE-B1A282237412}"/>
              </a:ext>
            </a:extLst>
          </p:cNvPr>
          <p:cNvGrpSpPr/>
          <p:nvPr/>
        </p:nvGrpSpPr>
        <p:grpSpPr>
          <a:xfrm>
            <a:off x="12598400" y="-315"/>
            <a:ext cx="2641600" cy="13716315"/>
            <a:chOff x="-152400" y="0"/>
            <a:chExt cx="1981200" cy="10287236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7769F31E-78C1-448A-6A87-B9260B80BC15}"/>
                </a:ext>
              </a:extLst>
            </p:cNvPr>
            <p:cNvSpPr/>
            <p:nvPr/>
          </p:nvSpPr>
          <p:spPr>
            <a:xfrm>
              <a:off x="0" y="0"/>
              <a:ext cx="1828800" cy="10287000"/>
            </a:xfrm>
            <a:custGeom>
              <a:avLst/>
              <a:gdLst/>
              <a:ahLst/>
              <a:cxnLst/>
              <a:rect l="l" t="t" r="r" b="b"/>
              <a:pathLst>
                <a:path w="1828800" h="10287000">
                  <a:moveTo>
                    <a:pt x="18287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" y="0"/>
                  </a:lnTo>
                  <a:lnTo>
                    <a:pt x="1828799" y="10286999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1B5AA5D2-F225-17DC-0016-A6D4283955D0}"/>
                </a:ext>
              </a:extLst>
            </p:cNvPr>
            <p:cNvSpPr/>
            <p:nvPr/>
          </p:nvSpPr>
          <p:spPr>
            <a:xfrm>
              <a:off x="-152400" y="3290171"/>
              <a:ext cx="304800" cy="6997065"/>
            </a:xfrm>
            <a:custGeom>
              <a:avLst/>
              <a:gdLst/>
              <a:ahLst/>
              <a:cxnLst/>
              <a:rect l="l" t="t" r="r" b="b"/>
              <a:pathLst>
                <a:path w="304800" h="6997065">
                  <a:moveTo>
                    <a:pt x="0" y="0"/>
                  </a:moveTo>
                  <a:lnTo>
                    <a:pt x="304799" y="0"/>
                  </a:lnTo>
                  <a:lnTo>
                    <a:pt x="304799" y="6996828"/>
                  </a:lnTo>
                  <a:lnTo>
                    <a:pt x="0" y="6996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A93C251-5659-AF2E-0FC8-E5948B5F3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0"/>
            <a:ext cx="9144000" cy="13716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DFBC54-D302-A8D5-CFF8-744CB909AA3D}"/>
              </a:ext>
            </a:extLst>
          </p:cNvPr>
          <p:cNvCxnSpPr/>
          <p:nvPr/>
        </p:nvCxnSpPr>
        <p:spPr>
          <a:xfrm>
            <a:off x="3491971" y="5550747"/>
            <a:ext cx="4066061" cy="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928EAC4A-63EA-475D-692C-1154B18C1E4C}"/>
              </a:ext>
            </a:extLst>
          </p:cNvPr>
          <p:cNvSpPr txBox="1">
            <a:spLocks/>
          </p:cNvSpPr>
          <p:nvPr/>
        </p:nvSpPr>
        <p:spPr>
          <a:xfrm>
            <a:off x="3984414" y="6047741"/>
            <a:ext cx="10319173" cy="1334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sz="6400" spc="-140" dirty="0"/>
              <a:t>Practice</a:t>
            </a:r>
            <a:endParaRPr lang="en-US" sz="6400" dirty="0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730194AC-4B16-F2F4-5AEE-09641C66C495}"/>
              </a:ext>
            </a:extLst>
          </p:cNvPr>
          <p:cNvSpPr/>
          <p:nvPr/>
        </p:nvSpPr>
        <p:spPr>
          <a:xfrm>
            <a:off x="1033124" y="12644013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10" name="object 7">
            <a:extLst>
              <a:ext uri="{FF2B5EF4-FFF2-40B4-BE49-F238E27FC236}">
                <a16:creationId xmlns:a16="http://schemas.microsoft.com/office/drawing/2014/main" id="{950AC5F3-C2D8-B059-2750-8BAD4D75C96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1449" y="12641427"/>
            <a:ext cx="2393652" cy="466616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3E60C343-FB83-2491-F6C3-820E85C02F13}"/>
              </a:ext>
            </a:extLst>
          </p:cNvPr>
          <p:cNvSpPr/>
          <p:nvPr/>
        </p:nvSpPr>
        <p:spPr>
          <a:xfrm>
            <a:off x="396075" y="12250737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AD124D59-BEA4-FDA4-5912-36E87381379E}"/>
              </a:ext>
            </a:extLst>
          </p:cNvPr>
          <p:cNvSpPr/>
          <p:nvPr/>
        </p:nvSpPr>
        <p:spPr>
          <a:xfrm>
            <a:off x="600579" y="12449618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80582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-246743"/>
            <a:ext cx="24383999" cy="13970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00801" y="6237265"/>
            <a:ext cx="11849099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lang="en-US" sz="6400" spc="-13" dirty="0"/>
              <a:t>HOW DID IT GO?</a:t>
            </a:r>
            <a:endParaRPr sz="6400" spc="-13" dirty="0"/>
          </a:p>
        </p:txBody>
      </p:sp>
      <p:sp>
        <p:nvSpPr>
          <p:cNvPr id="6" name="object 6"/>
          <p:cNvSpPr/>
          <p:nvPr/>
        </p:nvSpPr>
        <p:spPr>
          <a:xfrm>
            <a:off x="2237945" y="5340556"/>
            <a:ext cx="406400" cy="8376073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B057F3EE-E0D6-AC61-6A17-22763711B324}"/>
              </a:ext>
            </a:extLst>
          </p:cNvPr>
          <p:cNvSpPr/>
          <p:nvPr/>
        </p:nvSpPr>
        <p:spPr>
          <a:xfrm>
            <a:off x="19805739" y="12291651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5736A8A2-3841-F1AF-1986-F6FB9C7DB8F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04064" y="12289065"/>
            <a:ext cx="2393652" cy="466616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740001C1-39DC-AEB8-948C-75498DCF700A}"/>
              </a:ext>
            </a:extLst>
          </p:cNvPr>
          <p:cNvSpPr/>
          <p:nvPr/>
        </p:nvSpPr>
        <p:spPr>
          <a:xfrm>
            <a:off x="19168690" y="11898375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DE03BA1D-1A95-332A-7FE4-3608A483B8AC}"/>
              </a:ext>
            </a:extLst>
          </p:cNvPr>
          <p:cNvSpPr/>
          <p:nvPr/>
        </p:nvSpPr>
        <p:spPr>
          <a:xfrm>
            <a:off x="19373194" y="12097256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3662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8400" y="1542317"/>
            <a:ext cx="16865600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6400" spc="-140" dirty="0"/>
              <a:t>Expectations for Next Weekend</a:t>
            </a:r>
            <a:endParaRPr sz="6400" spc="-127" dirty="0"/>
          </a:p>
        </p:txBody>
      </p:sp>
      <p:sp>
        <p:nvSpPr>
          <p:cNvPr id="6" name="object 6"/>
          <p:cNvSpPr txBox="1"/>
          <p:nvPr/>
        </p:nvSpPr>
        <p:spPr>
          <a:xfrm>
            <a:off x="4978401" y="4452084"/>
            <a:ext cx="16865599" cy="374529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09585" indent="-609585">
              <a:lnSpc>
                <a:spcPct val="20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4267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Start Phases 1 and 2 with some of your clients.</a:t>
            </a:r>
          </a:p>
          <a:p>
            <a:pPr marL="609585" indent="-609585">
              <a:lnSpc>
                <a:spcPct val="20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4267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 as many Safe Calm Places and Containers as you can.</a:t>
            </a:r>
          </a:p>
          <a:p>
            <a:pPr marL="609585" indent="-609585">
              <a:lnSpc>
                <a:spcPct val="20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4267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 the MID with the clients you hope to use Phases 3-8 with.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373B158-CFC2-3EFE-1CD8-D51AD5F65063}"/>
              </a:ext>
            </a:extLst>
          </p:cNvPr>
          <p:cNvSpPr/>
          <p:nvPr/>
        </p:nvSpPr>
        <p:spPr>
          <a:xfrm>
            <a:off x="10692977" y="2997200"/>
            <a:ext cx="4522047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14A53389-0E20-FE2D-A3EF-C25C0C0A802C}"/>
              </a:ext>
            </a:extLst>
          </p:cNvPr>
          <p:cNvSpPr/>
          <p:nvPr/>
        </p:nvSpPr>
        <p:spPr>
          <a:xfrm>
            <a:off x="19805739" y="12291651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50265604-6C78-7CC8-FA9F-D2812CB10B6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04064" y="12289065"/>
            <a:ext cx="2393652" cy="466616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71537AAF-2C0A-A2A9-5FCE-BB48881B6B24}"/>
              </a:ext>
            </a:extLst>
          </p:cNvPr>
          <p:cNvSpPr/>
          <p:nvPr/>
        </p:nvSpPr>
        <p:spPr>
          <a:xfrm>
            <a:off x="19168690" y="11898375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25666517-8762-7128-C3FA-54A6FC91911F}"/>
              </a:ext>
            </a:extLst>
          </p:cNvPr>
          <p:cNvSpPr/>
          <p:nvPr/>
        </p:nvSpPr>
        <p:spPr>
          <a:xfrm>
            <a:off x="19373194" y="12097256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13803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25100" y="1542317"/>
            <a:ext cx="14058900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6400" spc="-140" dirty="0"/>
              <a:t>Next Weekend</a:t>
            </a:r>
            <a:endParaRPr sz="6400" spc="-127" dirty="0"/>
          </a:p>
        </p:txBody>
      </p:sp>
      <p:sp>
        <p:nvSpPr>
          <p:cNvPr id="6" name="object 6"/>
          <p:cNvSpPr txBox="1"/>
          <p:nvPr/>
        </p:nvSpPr>
        <p:spPr>
          <a:xfrm>
            <a:off x="4978401" y="4452084"/>
            <a:ext cx="16865599" cy="243199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09585" indent="-609585">
              <a:lnSpc>
                <a:spcPct val="20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4267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We will get through the remaining phases.</a:t>
            </a:r>
          </a:p>
          <a:p>
            <a:pPr marL="609585" indent="-609585">
              <a:lnSpc>
                <a:spcPct val="20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4267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Why wait so long to learn Phases 3-8?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373B158-CFC2-3EFE-1CD8-D51AD5F65063}"/>
              </a:ext>
            </a:extLst>
          </p:cNvPr>
          <p:cNvSpPr/>
          <p:nvPr/>
        </p:nvSpPr>
        <p:spPr>
          <a:xfrm>
            <a:off x="10692977" y="2997200"/>
            <a:ext cx="4522047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BA23CE63-EBEA-174F-865F-BD266F2C0A85}"/>
              </a:ext>
            </a:extLst>
          </p:cNvPr>
          <p:cNvSpPr/>
          <p:nvPr/>
        </p:nvSpPr>
        <p:spPr>
          <a:xfrm>
            <a:off x="19805739" y="12291651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159FC690-EBF6-A177-CB85-CFAE5DFDDE8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04064" y="12289065"/>
            <a:ext cx="2393652" cy="466616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2D49037B-B8C9-A30E-A6BD-640FB666455B}"/>
              </a:ext>
            </a:extLst>
          </p:cNvPr>
          <p:cNvSpPr/>
          <p:nvPr/>
        </p:nvSpPr>
        <p:spPr>
          <a:xfrm>
            <a:off x="19168690" y="11898375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A0A08B4E-81C1-A9D3-FBD8-247CB5FAFD1A}"/>
              </a:ext>
            </a:extLst>
          </p:cNvPr>
          <p:cNvSpPr/>
          <p:nvPr/>
        </p:nvSpPr>
        <p:spPr>
          <a:xfrm>
            <a:off x="19373194" y="12097256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2362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24384000" cy="3863340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29600" y="1430679"/>
            <a:ext cx="12315568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6400" spc="-140" dirty="0">
                <a:solidFill>
                  <a:schemeClr val="bg1"/>
                </a:solidFill>
              </a:rPr>
              <a:t>What is EMDR?</a:t>
            </a:r>
            <a:endParaRPr sz="6400" spc="-127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2643" y="5048457"/>
            <a:ext cx="406400" cy="865124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Google Shape;425;p16">
            <a:extLst>
              <a:ext uri="{FF2B5EF4-FFF2-40B4-BE49-F238E27FC236}">
                <a16:creationId xmlns:a16="http://schemas.microsoft.com/office/drawing/2014/main" id="{E43B8FDA-0C78-8623-E272-A98E468E7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44768" y="5048457"/>
            <a:ext cx="18239232" cy="8180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609585" indent="-609585">
              <a:lnSpc>
                <a:spcPct val="150000"/>
              </a:lnSpc>
              <a:spcBef>
                <a:spcPts val="0"/>
              </a:spcBef>
              <a:buClr>
                <a:srgbClr val="A8D08C"/>
              </a:buClr>
              <a:buSzPts val="4000"/>
            </a:pPr>
            <a:r>
              <a:rPr lang="en-US" sz="3733" b="0" dirty="0"/>
              <a:t>   Eye Movement Desensitization Reprocessing </a:t>
            </a:r>
            <a:endParaRPr sz="3733" b="0" dirty="0"/>
          </a:p>
          <a:p>
            <a:pPr marL="609585" indent="-609585">
              <a:lnSpc>
                <a:spcPct val="150000"/>
              </a:lnSpc>
              <a:spcBef>
                <a:spcPts val="2667"/>
              </a:spcBef>
              <a:buClr>
                <a:srgbClr val="A8D08C"/>
              </a:buClr>
              <a:buSzPts val="4000"/>
            </a:pPr>
            <a:r>
              <a:rPr lang="en-US" sz="3733" b="0" dirty="0"/>
              <a:t>   Three-Pronged Approach </a:t>
            </a:r>
            <a:endParaRPr sz="3733" b="0" dirty="0"/>
          </a:p>
          <a:p>
            <a:pPr marL="3047924" lvl="2" indent="-609585">
              <a:lnSpc>
                <a:spcPct val="150000"/>
              </a:lnSpc>
              <a:spcBef>
                <a:spcPts val="1333"/>
              </a:spcBef>
              <a:buClr>
                <a:srgbClr val="A8D08C"/>
              </a:buClr>
              <a:buSzPct val="100000"/>
              <a:buFont typeface="Wingdings" pitchFamily="2" charset="2"/>
              <a:buChar char="Ø"/>
            </a:pPr>
            <a:r>
              <a:rPr lang="en-US" sz="3733" dirty="0"/>
              <a:t>Past</a:t>
            </a:r>
            <a:endParaRPr sz="3733" dirty="0"/>
          </a:p>
          <a:p>
            <a:pPr marL="3047924" lvl="2" indent="-609585">
              <a:lnSpc>
                <a:spcPct val="150000"/>
              </a:lnSpc>
              <a:spcBef>
                <a:spcPts val="1333"/>
              </a:spcBef>
              <a:buClr>
                <a:srgbClr val="A8D08C"/>
              </a:buClr>
              <a:buSzPct val="100000"/>
              <a:buFont typeface="Wingdings" pitchFamily="2" charset="2"/>
              <a:buChar char="Ø"/>
            </a:pPr>
            <a:r>
              <a:rPr lang="en-US" sz="3733" dirty="0"/>
              <a:t>Present triggers</a:t>
            </a:r>
            <a:endParaRPr sz="3733" dirty="0"/>
          </a:p>
          <a:p>
            <a:pPr marL="3047924" lvl="2" indent="-609585">
              <a:lnSpc>
                <a:spcPct val="150000"/>
              </a:lnSpc>
              <a:spcBef>
                <a:spcPts val="1333"/>
              </a:spcBef>
              <a:buClr>
                <a:srgbClr val="A8D08C"/>
              </a:buClr>
              <a:buSzPct val="100000"/>
              <a:buFont typeface="Wingdings" pitchFamily="2" charset="2"/>
              <a:buChar char="Ø"/>
            </a:pPr>
            <a:r>
              <a:rPr lang="en-US" sz="3733" dirty="0"/>
              <a:t>Future</a:t>
            </a:r>
            <a:endParaRPr sz="3733" dirty="0"/>
          </a:p>
          <a:p>
            <a:pPr marL="609585" indent="-609585">
              <a:lnSpc>
                <a:spcPct val="150000"/>
              </a:lnSpc>
              <a:spcBef>
                <a:spcPts val="2667"/>
              </a:spcBef>
              <a:buClr>
                <a:srgbClr val="A8D08C"/>
              </a:buClr>
              <a:buSzPts val="4000"/>
            </a:pPr>
            <a:r>
              <a:rPr lang="en-US" sz="3733" b="0" dirty="0"/>
              <a:t>   Grounded in the AIP Model</a:t>
            </a:r>
            <a:endParaRPr sz="3733" b="0" dirty="0"/>
          </a:p>
          <a:p>
            <a:pPr marL="609585" indent="-609585">
              <a:lnSpc>
                <a:spcPct val="150000"/>
              </a:lnSpc>
              <a:spcBef>
                <a:spcPts val="2667"/>
              </a:spcBef>
              <a:buClr>
                <a:srgbClr val="A8D08C"/>
              </a:buClr>
              <a:buSzPts val="4000"/>
            </a:pPr>
            <a:r>
              <a:rPr lang="en-US" sz="3733" b="0" dirty="0"/>
              <a:t>   8 Phase Model</a:t>
            </a:r>
            <a:endParaRPr sz="3733" b="0" dirty="0"/>
          </a:p>
          <a:p>
            <a:pPr marL="1828754" lvl="1" indent="-338658">
              <a:spcBef>
                <a:spcPts val="1333"/>
              </a:spcBef>
              <a:buClr>
                <a:srgbClr val="A8D08C"/>
              </a:buClr>
              <a:buSzPts val="3200"/>
              <a:buNone/>
            </a:pPr>
            <a:endParaRPr sz="4267" dirty="0"/>
          </a:p>
          <a:p>
            <a:pPr marL="1219170" lvl="1" indent="0">
              <a:spcBef>
                <a:spcPts val="1333"/>
              </a:spcBef>
              <a:buClr>
                <a:srgbClr val="A8D08C"/>
              </a:buClr>
              <a:buSzPts val="3200"/>
              <a:buNone/>
            </a:pPr>
            <a:endParaRPr sz="4267" dirty="0"/>
          </a:p>
          <a:p>
            <a:pPr marL="0" indent="0">
              <a:spcBef>
                <a:spcPts val="2667"/>
              </a:spcBef>
              <a:buClr>
                <a:srgbClr val="A8D08C"/>
              </a:buClr>
              <a:buSzPts val="4000"/>
              <a:buNone/>
            </a:pPr>
            <a:endParaRPr sz="5333" dirty="0"/>
          </a:p>
        </p:txBody>
      </p:sp>
      <p:pic>
        <p:nvPicPr>
          <p:cNvPr id="9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C8958C9C-CA8D-59D7-ED6B-EB2CD76EE45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45168" y="11429309"/>
            <a:ext cx="3485264" cy="2773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28;p16">
            <a:extLst>
              <a:ext uri="{FF2B5EF4-FFF2-40B4-BE49-F238E27FC236}">
                <a16:creationId xmlns:a16="http://schemas.microsoft.com/office/drawing/2014/main" id="{1475EB4F-C8B0-16A2-E8E1-6B0D539D77EF}"/>
              </a:ext>
            </a:extLst>
          </p:cNvPr>
          <p:cNvSpPr/>
          <p:nvPr/>
        </p:nvSpPr>
        <p:spPr>
          <a:xfrm>
            <a:off x="20951569" y="12569928"/>
            <a:ext cx="2822832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2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EMDRIA.org</a:t>
            </a:r>
            <a:r>
              <a:rPr lang="en-US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2022</a:t>
            </a:r>
            <a:endParaRPr sz="2400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9DC98CF-4F55-E028-B7DE-11D3238CF192}"/>
              </a:ext>
            </a:extLst>
          </p:cNvPr>
          <p:cNvSpPr/>
          <p:nvPr/>
        </p:nvSpPr>
        <p:spPr>
          <a:xfrm>
            <a:off x="990617" y="12598286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8AD59A51-8DFD-5668-E4BC-9D9981F8AD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8942" y="12595700"/>
            <a:ext cx="2393652" cy="466616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BDF8E16C-18A1-79C3-9583-B87E47FCE798}"/>
              </a:ext>
            </a:extLst>
          </p:cNvPr>
          <p:cNvSpPr/>
          <p:nvPr/>
        </p:nvSpPr>
        <p:spPr>
          <a:xfrm>
            <a:off x="353568" y="12205010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653C2DA-36DC-59CD-5A88-F7B1ED44C089}"/>
              </a:ext>
            </a:extLst>
          </p:cNvPr>
          <p:cNvSpPr/>
          <p:nvPr/>
        </p:nvSpPr>
        <p:spPr>
          <a:xfrm>
            <a:off x="558072" y="12403891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218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-246743"/>
            <a:ext cx="24383999" cy="13970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00801" y="6237265"/>
            <a:ext cx="13555852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6400" spc="-13" dirty="0"/>
              <a:t>QUESTIONS SO FAR?</a:t>
            </a:r>
            <a:endParaRPr sz="6400" spc="-13" dirty="0"/>
          </a:p>
        </p:txBody>
      </p:sp>
      <p:sp>
        <p:nvSpPr>
          <p:cNvPr id="6" name="object 6"/>
          <p:cNvSpPr/>
          <p:nvPr/>
        </p:nvSpPr>
        <p:spPr>
          <a:xfrm>
            <a:off x="2237945" y="5340556"/>
            <a:ext cx="406400" cy="8376073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BC7460CD-E05D-9DF7-2736-3F1104F4D61C}"/>
              </a:ext>
            </a:extLst>
          </p:cNvPr>
          <p:cNvSpPr/>
          <p:nvPr/>
        </p:nvSpPr>
        <p:spPr>
          <a:xfrm>
            <a:off x="19805739" y="12291651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53C063A6-0436-21AC-1229-D5DC3ECDF90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04064" y="12289065"/>
            <a:ext cx="2393652" cy="466616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D53FEB69-0B5D-33B2-7163-E54A248E37DC}"/>
              </a:ext>
            </a:extLst>
          </p:cNvPr>
          <p:cNvSpPr/>
          <p:nvPr/>
        </p:nvSpPr>
        <p:spPr>
          <a:xfrm>
            <a:off x="19168690" y="11898375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5486BD41-9939-C2E2-49FF-44BF8F0B3903}"/>
              </a:ext>
            </a:extLst>
          </p:cNvPr>
          <p:cNvSpPr/>
          <p:nvPr/>
        </p:nvSpPr>
        <p:spPr>
          <a:xfrm>
            <a:off x="19373194" y="12097256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9038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147" y="2074970"/>
            <a:ext cx="10914252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6400" spc="-140" dirty="0"/>
              <a:t>The 8 Phases of EMDR</a:t>
            </a:r>
            <a:endParaRPr sz="6400" spc="-127" dirty="0"/>
          </a:p>
        </p:txBody>
      </p:sp>
      <p:sp>
        <p:nvSpPr>
          <p:cNvPr id="11" name="object 11"/>
          <p:cNvSpPr txBox="1"/>
          <p:nvPr/>
        </p:nvSpPr>
        <p:spPr>
          <a:xfrm>
            <a:off x="3667063" y="4467793"/>
            <a:ext cx="505460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6400" dirty="0">
                <a:solidFill>
                  <a:srgbClr val="FFFFFF"/>
                </a:solidFill>
                <a:latin typeface="Lato-Light"/>
                <a:cs typeface="Lato-Light"/>
              </a:rPr>
              <a:t>1</a:t>
            </a:r>
            <a:endParaRPr sz="6400" dirty="0">
              <a:latin typeface="Lato-Light"/>
              <a:cs typeface="La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7063" y="6381967"/>
            <a:ext cx="505460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6400" dirty="0">
                <a:solidFill>
                  <a:srgbClr val="FFFFFF"/>
                </a:solidFill>
                <a:latin typeface="Lato-Light"/>
                <a:cs typeface="Lato-Light"/>
              </a:rPr>
              <a:t>2</a:t>
            </a:r>
            <a:endParaRPr sz="6400">
              <a:latin typeface="Lato-Light"/>
              <a:cs typeface="Lato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86237" y="4510397"/>
            <a:ext cx="505460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6400" dirty="0">
                <a:solidFill>
                  <a:srgbClr val="FFFFFF"/>
                </a:solidFill>
                <a:latin typeface="Lato-Light"/>
                <a:cs typeface="Lato-Light"/>
              </a:rPr>
              <a:t>4</a:t>
            </a:r>
            <a:endParaRPr sz="6400" dirty="0">
              <a:latin typeface="Lato-Light"/>
              <a:cs typeface="Lato-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" y="1"/>
            <a:ext cx="2644985" cy="13716000"/>
            <a:chOff x="0" y="1"/>
            <a:chExt cx="1983739" cy="10287000"/>
          </a:xfrm>
        </p:grpSpPr>
        <p:sp>
          <p:nvSpPr>
            <p:cNvPr id="16" name="object 16"/>
            <p:cNvSpPr/>
            <p:nvPr/>
          </p:nvSpPr>
          <p:spPr>
            <a:xfrm>
              <a:off x="0" y="1"/>
              <a:ext cx="1828800" cy="10287000"/>
            </a:xfrm>
            <a:custGeom>
              <a:avLst/>
              <a:gdLst/>
              <a:ahLst/>
              <a:cxnLst/>
              <a:rect l="l" t="t" r="r" b="b"/>
              <a:pathLst>
                <a:path w="1828800" h="10287000">
                  <a:moveTo>
                    <a:pt x="18287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" y="0"/>
                  </a:lnTo>
                  <a:lnTo>
                    <a:pt x="1828799" y="10286999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8459" y="3290173"/>
              <a:ext cx="304800" cy="6997065"/>
            </a:xfrm>
            <a:custGeom>
              <a:avLst/>
              <a:gdLst/>
              <a:ahLst/>
              <a:cxnLst/>
              <a:rect l="l" t="t" r="r" b="b"/>
              <a:pathLst>
                <a:path w="304800" h="6997065">
                  <a:moveTo>
                    <a:pt x="0" y="0"/>
                  </a:moveTo>
                  <a:lnTo>
                    <a:pt x="304799" y="0"/>
                  </a:lnTo>
                  <a:lnTo>
                    <a:pt x="304799" y="6996826"/>
                  </a:lnTo>
                  <a:lnTo>
                    <a:pt x="0" y="6996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E24D0686-3439-E107-BFC9-125C7670316D}"/>
              </a:ext>
            </a:extLst>
          </p:cNvPr>
          <p:cNvSpPr txBox="1"/>
          <p:nvPr/>
        </p:nvSpPr>
        <p:spPr>
          <a:xfrm>
            <a:off x="13995473" y="6407371"/>
            <a:ext cx="505460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6400" dirty="0">
                <a:solidFill>
                  <a:srgbClr val="FFFFFF"/>
                </a:solidFill>
                <a:latin typeface="Lato-Light"/>
                <a:cs typeface="Lato-Light"/>
              </a:rPr>
              <a:t>5</a:t>
            </a:r>
            <a:endParaRPr sz="6400" dirty="0">
              <a:latin typeface="Lato-Light"/>
              <a:cs typeface="Lato-Light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E1B4214F-FD8B-CD9E-657D-5FA01E3CEE2C}"/>
              </a:ext>
            </a:extLst>
          </p:cNvPr>
          <p:cNvSpPr txBox="1"/>
          <p:nvPr/>
        </p:nvSpPr>
        <p:spPr>
          <a:xfrm>
            <a:off x="13995473" y="8326766"/>
            <a:ext cx="505460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6400" dirty="0">
                <a:solidFill>
                  <a:srgbClr val="FFFFFF"/>
                </a:solidFill>
                <a:latin typeface="Lato-Light"/>
                <a:cs typeface="Lato-Light"/>
              </a:rPr>
              <a:t>6</a:t>
            </a:r>
            <a:endParaRPr sz="6400" dirty="0">
              <a:latin typeface="Lato-Light"/>
              <a:cs typeface="Lato-Light"/>
            </a:endParaRPr>
          </a:p>
        </p:txBody>
      </p:sp>
      <p:sp>
        <p:nvSpPr>
          <p:cNvPr id="24" name="Google Shape;468;p18">
            <a:extLst>
              <a:ext uri="{FF2B5EF4-FFF2-40B4-BE49-F238E27FC236}">
                <a16:creationId xmlns:a16="http://schemas.microsoft.com/office/drawing/2014/main" id="{7316AEE8-CB19-5880-7E74-DAA7C62322B4}"/>
              </a:ext>
            </a:extLst>
          </p:cNvPr>
          <p:cNvSpPr txBox="1"/>
          <p:nvPr/>
        </p:nvSpPr>
        <p:spPr>
          <a:xfrm>
            <a:off x="15581045" y="10492873"/>
            <a:ext cx="11395903" cy="143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8) Reevaluation Phase</a:t>
            </a:r>
            <a:endParaRPr sz="4267" dirty="0"/>
          </a:p>
          <a:p>
            <a:endParaRPr sz="4267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25" name="Google Shape;473;p18">
            <a:extLst>
              <a:ext uri="{FF2B5EF4-FFF2-40B4-BE49-F238E27FC236}">
                <a16:creationId xmlns:a16="http://schemas.microsoft.com/office/drawing/2014/main" id="{857FD70C-C184-26AF-A31B-AC06F3D4761E}"/>
              </a:ext>
            </a:extLst>
          </p:cNvPr>
          <p:cNvGrpSpPr/>
          <p:nvPr/>
        </p:nvGrpSpPr>
        <p:grpSpPr>
          <a:xfrm>
            <a:off x="3667063" y="6195286"/>
            <a:ext cx="1271351" cy="1271351"/>
            <a:chOff x="4086808" y="6427001"/>
            <a:chExt cx="953513" cy="953513"/>
          </a:xfrm>
          <a:solidFill>
            <a:srgbClr val="B6DFCD"/>
          </a:solidFill>
        </p:grpSpPr>
        <p:sp>
          <p:nvSpPr>
            <p:cNvPr id="26" name="Google Shape;474;p18">
              <a:extLst>
                <a:ext uri="{FF2B5EF4-FFF2-40B4-BE49-F238E27FC236}">
                  <a16:creationId xmlns:a16="http://schemas.microsoft.com/office/drawing/2014/main" id="{8A29273D-8016-F5E0-A639-6280EE4FA4D6}"/>
                </a:ext>
              </a:extLst>
            </p:cNvPr>
            <p:cNvSpPr/>
            <p:nvPr/>
          </p:nvSpPr>
          <p:spPr>
            <a:xfrm>
              <a:off x="4086808" y="6427001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475;p18">
              <a:extLst>
                <a:ext uri="{FF2B5EF4-FFF2-40B4-BE49-F238E27FC236}">
                  <a16:creationId xmlns:a16="http://schemas.microsoft.com/office/drawing/2014/main" id="{89ECBAB8-F936-0EB3-6867-20C65ADE4ADE}"/>
                </a:ext>
              </a:extLst>
            </p:cNvPr>
            <p:cNvSpPr txBox="1"/>
            <p:nvPr/>
          </p:nvSpPr>
          <p:spPr>
            <a:xfrm>
              <a:off x="4338217" y="6549814"/>
              <a:ext cx="450694" cy="70779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-US" sz="5333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2</a:t>
              </a:r>
              <a:endParaRPr sz="2400"/>
            </a:p>
          </p:txBody>
        </p:sp>
      </p:grpSp>
      <p:grpSp>
        <p:nvGrpSpPr>
          <p:cNvPr id="28" name="Google Shape;476;p18">
            <a:extLst>
              <a:ext uri="{FF2B5EF4-FFF2-40B4-BE49-F238E27FC236}">
                <a16:creationId xmlns:a16="http://schemas.microsoft.com/office/drawing/2014/main" id="{42EA6066-CDDE-EF1D-8C82-6297D158E081}"/>
              </a:ext>
            </a:extLst>
          </p:cNvPr>
          <p:cNvGrpSpPr/>
          <p:nvPr/>
        </p:nvGrpSpPr>
        <p:grpSpPr>
          <a:xfrm>
            <a:off x="3667063" y="8285342"/>
            <a:ext cx="1271351" cy="1271351"/>
            <a:chOff x="4086808" y="7994543"/>
            <a:chExt cx="953513" cy="953513"/>
          </a:xfrm>
        </p:grpSpPr>
        <p:sp>
          <p:nvSpPr>
            <p:cNvPr id="29" name="Google Shape;477;p18">
              <a:extLst>
                <a:ext uri="{FF2B5EF4-FFF2-40B4-BE49-F238E27FC236}">
                  <a16:creationId xmlns:a16="http://schemas.microsoft.com/office/drawing/2014/main" id="{9B8ECC7B-679E-AC18-A507-212351EAB4BC}"/>
                </a:ext>
              </a:extLst>
            </p:cNvPr>
            <p:cNvSpPr/>
            <p:nvPr/>
          </p:nvSpPr>
          <p:spPr>
            <a:xfrm>
              <a:off x="4086808" y="7994543"/>
              <a:ext cx="953513" cy="953513"/>
            </a:xfrm>
            <a:prstGeom prst="roundRect">
              <a:avLst>
                <a:gd name="adj" fmla="val 16667"/>
              </a:avLst>
            </a:prstGeom>
            <a:solidFill>
              <a:srgbClr val="B6DFC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478;p18">
              <a:extLst>
                <a:ext uri="{FF2B5EF4-FFF2-40B4-BE49-F238E27FC236}">
                  <a16:creationId xmlns:a16="http://schemas.microsoft.com/office/drawing/2014/main" id="{8F365338-684F-0F6D-6E4C-9D5E6FB86517}"/>
                </a:ext>
              </a:extLst>
            </p:cNvPr>
            <p:cNvSpPr txBox="1"/>
            <p:nvPr/>
          </p:nvSpPr>
          <p:spPr>
            <a:xfrm>
              <a:off x="4338217" y="8117356"/>
              <a:ext cx="450694" cy="707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-US" sz="5333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3</a:t>
              </a:r>
              <a:endParaRPr sz="2400"/>
            </a:p>
          </p:txBody>
        </p:sp>
      </p:grpSp>
      <p:grpSp>
        <p:nvGrpSpPr>
          <p:cNvPr id="31" name="Google Shape;479;p18">
            <a:extLst>
              <a:ext uri="{FF2B5EF4-FFF2-40B4-BE49-F238E27FC236}">
                <a16:creationId xmlns:a16="http://schemas.microsoft.com/office/drawing/2014/main" id="{8F30C3DD-5D0D-31EB-382D-A543C1BEB2B7}"/>
              </a:ext>
            </a:extLst>
          </p:cNvPr>
          <p:cNvGrpSpPr/>
          <p:nvPr/>
        </p:nvGrpSpPr>
        <p:grpSpPr>
          <a:xfrm>
            <a:off x="3667063" y="10375398"/>
            <a:ext cx="1271351" cy="1271351"/>
            <a:chOff x="4086808" y="9562085"/>
            <a:chExt cx="953513" cy="953513"/>
          </a:xfrm>
          <a:solidFill>
            <a:srgbClr val="B6DFCD"/>
          </a:solidFill>
        </p:grpSpPr>
        <p:sp>
          <p:nvSpPr>
            <p:cNvPr id="32" name="Google Shape;480;p18">
              <a:extLst>
                <a:ext uri="{FF2B5EF4-FFF2-40B4-BE49-F238E27FC236}">
                  <a16:creationId xmlns:a16="http://schemas.microsoft.com/office/drawing/2014/main" id="{45D7D341-FADA-C93F-20C5-4AC767AA7C9D}"/>
                </a:ext>
              </a:extLst>
            </p:cNvPr>
            <p:cNvSpPr/>
            <p:nvPr/>
          </p:nvSpPr>
          <p:spPr>
            <a:xfrm>
              <a:off x="4086808" y="9562085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81;p18">
              <a:extLst>
                <a:ext uri="{FF2B5EF4-FFF2-40B4-BE49-F238E27FC236}">
                  <a16:creationId xmlns:a16="http://schemas.microsoft.com/office/drawing/2014/main" id="{29AD360D-31F2-F454-921F-7A3FC5A0F3D9}"/>
                </a:ext>
              </a:extLst>
            </p:cNvPr>
            <p:cNvSpPr txBox="1"/>
            <p:nvPr/>
          </p:nvSpPr>
          <p:spPr>
            <a:xfrm>
              <a:off x="4338217" y="9684898"/>
              <a:ext cx="450694" cy="70779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-US" sz="5333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4</a:t>
              </a:r>
              <a:endParaRPr sz="2400"/>
            </a:p>
          </p:txBody>
        </p:sp>
      </p:grpSp>
      <p:grpSp>
        <p:nvGrpSpPr>
          <p:cNvPr id="34" name="Google Shape;482;p18">
            <a:extLst>
              <a:ext uri="{FF2B5EF4-FFF2-40B4-BE49-F238E27FC236}">
                <a16:creationId xmlns:a16="http://schemas.microsoft.com/office/drawing/2014/main" id="{FD12FF68-A8C8-4220-985F-7EE45AEACBB1}"/>
              </a:ext>
            </a:extLst>
          </p:cNvPr>
          <p:cNvGrpSpPr/>
          <p:nvPr/>
        </p:nvGrpSpPr>
        <p:grpSpPr>
          <a:xfrm>
            <a:off x="13739353" y="4031167"/>
            <a:ext cx="1271351" cy="1271351"/>
            <a:chOff x="12651190" y="4896781"/>
            <a:chExt cx="953513" cy="953513"/>
          </a:xfrm>
        </p:grpSpPr>
        <p:sp>
          <p:nvSpPr>
            <p:cNvPr id="35" name="Google Shape;483;p18">
              <a:extLst>
                <a:ext uri="{FF2B5EF4-FFF2-40B4-BE49-F238E27FC236}">
                  <a16:creationId xmlns:a16="http://schemas.microsoft.com/office/drawing/2014/main" id="{C7AE5BBD-C6FC-7125-5885-DA0147EA471C}"/>
                </a:ext>
              </a:extLst>
            </p:cNvPr>
            <p:cNvSpPr/>
            <p:nvPr/>
          </p:nvSpPr>
          <p:spPr>
            <a:xfrm>
              <a:off x="12651190" y="4896781"/>
              <a:ext cx="953513" cy="953513"/>
            </a:xfrm>
            <a:prstGeom prst="roundRect">
              <a:avLst>
                <a:gd name="adj" fmla="val 16667"/>
              </a:avLst>
            </a:prstGeom>
            <a:solidFill>
              <a:srgbClr val="8BCC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84;p18">
              <a:extLst>
                <a:ext uri="{FF2B5EF4-FFF2-40B4-BE49-F238E27FC236}">
                  <a16:creationId xmlns:a16="http://schemas.microsoft.com/office/drawing/2014/main" id="{90F215B6-4F05-2FC2-9EC3-A457E6AC3FAF}"/>
                </a:ext>
              </a:extLst>
            </p:cNvPr>
            <p:cNvSpPr txBox="1"/>
            <p:nvPr/>
          </p:nvSpPr>
          <p:spPr>
            <a:xfrm>
              <a:off x="12902599" y="5019594"/>
              <a:ext cx="450694" cy="707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-US" sz="5333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5</a:t>
              </a:r>
              <a:endParaRPr sz="2400"/>
            </a:p>
          </p:txBody>
        </p:sp>
      </p:grpSp>
      <p:grpSp>
        <p:nvGrpSpPr>
          <p:cNvPr id="37" name="Google Shape;485;p18">
            <a:extLst>
              <a:ext uri="{FF2B5EF4-FFF2-40B4-BE49-F238E27FC236}">
                <a16:creationId xmlns:a16="http://schemas.microsoft.com/office/drawing/2014/main" id="{508FC6F3-0F55-6A65-D970-8F90E08B8D2C}"/>
              </a:ext>
            </a:extLst>
          </p:cNvPr>
          <p:cNvGrpSpPr/>
          <p:nvPr/>
        </p:nvGrpSpPr>
        <p:grpSpPr>
          <a:xfrm>
            <a:off x="13739353" y="6071461"/>
            <a:ext cx="1271351" cy="1271351"/>
            <a:chOff x="12651190" y="6427001"/>
            <a:chExt cx="953513" cy="953513"/>
          </a:xfrm>
          <a:solidFill>
            <a:srgbClr val="B6DFCD"/>
          </a:solidFill>
        </p:grpSpPr>
        <p:sp>
          <p:nvSpPr>
            <p:cNvPr id="38" name="Google Shape;486;p18">
              <a:extLst>
                <a:ext uri="{FF2B5EF4-FFF2-40B4-BE49-F238E27FC236}">
                  <a16:creationId xmlns:a16="http://schemas.microsoft.com/office/drawing/2014/main" id="{580DDB4D-4C3B-30D7-16BC-75C990CF8343}"/>
                </a:ext>
              </a:extLst>
            </p:cNvPr>
            <p:cNvSpPr/>
            <p:nvPr/>
          </p:nvSpPr>
          <p:spPr>
            <a:xfrm>
              <a:off x="12651190" y="6427001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87;p18">
              <a:extLst>
                <a:ext uri="{FF2B5EF4-FFF2-40B4-BE49-F238E27FC236}">
                  <a16:creationId xmlns:a16="http://schemas.microsoft.com/office/drawing/2014/main" id="{1E8071C5-B815-21A4-D2F7-EB07799A6204}"/>
                </a:ext>
              </a:extLst>
            </p:cNvPr>
            <p:cNvSpPr txBox="1"/>
            <p:nvPr/>
          </p:nvSpPr>
          <p:spPr>
            <a:xfrm>
              <a:off x="12902599" y="6549814"/>
              <a:ext cx="450694" cy="70779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-US" sz="5333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6</a:t>
              </a:r>
              <a:endParaRPr sz="2400"/>
            </a:p>
          </p:txBody>
        </p:sp>
      </p:grpSp>
      <p:grpSp>
        <p:nvGrpSpPr>
          <p:cNvPr id="40" name="Google Shape;488;p18">
            <a:extLst>
              <a:ext uri="{FF2B5EF4-FFF2-40B4-BE49-F238E27FC236}">
                <a16:creationId xmlns:a16="http://schemas.microsoft.com/office/drawing/2014/main" id="{F37A2229-A257-957E-0E08-23F25F5E72A2}"/>
              </a:ext>
            </a:extLst>
          </p:cNvPr>
          <p:cNvGrpSpPr/>
          <p:nvPr/>
        </p:nvGrpSpPr>
        <p:grpSpPr>
          <a:xfrm>
            <a:off x="13739353" y="8161517"/>
            <a:ext cx="1271351" cy="1271351"/>
            <a:chOff x="12651190" y="7994543"/>
            <a:chExt cx="953513" cy="953513"/>
          </a:xfrm>
          <a:solidFill>
            <a:srgbClr val="B6DFCD"/>
          </a:solidFill>
        </p:grpSpPr>
        <p:sp>
          <p:nvSpPr>
            <p:cNvPr id="41" name="Google Shape;489;p18">
              <a:extLst>
                <a:ext uri="{FF2B5EF4-FFF2-40B4-BE49-F238E27FC236}">
                  <a16:creationId xmlns:a16="http://schemas.microsoft.com/office/drawing/2014/main" id="{46062F8E-2988-77F9-F7CC-B60C80D0C944}"/>
                </a:ext>
              </a:extLst>
            </p:cNvPr>
            <p:cNvSpPr/>
            <p:nvPr/>
          </p:nvSpPr>
          <p:spPr>
            <a:xfrm>
              <a:off x="12651190" y="7994543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90;p18">
              <a:extLst>
                <a:ext uri="{FF2B5EF4-FFF2-40B4-BE49-F238E27FC236}">
                  <a16:creationId xmlns:a16="http://schemas.microsoft.com/office/drawing/2014/main" id="{08C6FC99-A343-61E7-9957-610467D3E78C}"/>
                </a:ext>
              </a:extLst>
            </p:cNvPr>
            <p:cNvSpPr txBox="1"/>
            <p:nvPr/>
          </p:nvSpPr>
          <p:spPr>
            <a:xfrm>
              <a:off x="12902599" y="8117356"/>
              <a:ext cx="450694" cy="70779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-US" sz="5333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7</a:t>
              </a:r>
              <a:endParaRPr sz="2400"/>
            </a:p>
          </p:txBody>
        </p:sp>
      </p:grpSp>
      <p:grpSp>
        <p:nvGrpSpPr>
          <p:cNvPr id="43" name="Google Shape;491;p18">
            <a:extLst>
              <a:ext uri="{FF2B5EF4-FFF2-40B4-BE49-F238E27FC236}">
                <a16:creationId xmlns:a16="http://schemas.microsoft.com/office/drawing/2014/main" id="{F5497186-490F-4034-8C08-09B61398C96F}"/>
              </a:ext>
            </a:extLst>
          </p:cNvPr>
          <p:cNvGrpSpPr/>
          <p:nvPr/>
        </p:nvGrpSpPr>
        <p:grpSpPr>
          <a:xfrm>
            <a:off x="13739353" y="10251573"/>
            <a:ext cx="1271351" cy="1271351"/>
            <a:chOff x="12651190" y="9562085"/>
            <a:chExt cx="953513" cy="953513"/>
          </a:xfrm>
          <a:solidFill>
            <a:srgbClr val="B6DFCD"/>
          </a:solidFill>
        </p:grpSpPr>
        <p:sp>
          <p:nvSpPr>
            <p:cNvPr id="44" name="Google Shape;492;p18">
              <a:extLst>
                <a:ext uri="{FF2B5EF4-FFF2-40B4-BE49-F238E27FC236}">
                  <a16:creationId xmlns:a16="http://schemas.microsoft.com/office/drawing/2014/main" id="{7BE2588D-3AB9-A6C1-5F48-2BAC320C6F40}"/>
                </a:ext>
              </a:extLst>
            </p:cNvPr>
            <p:cNvSpPr/>
            <p:nvPr/>
          </p:nvSpPr>
          <p:spPr>
            <a:xfrm>
              <a:off x="12651190" y="9562085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93;p18">
              <a:extLst>
                <a:ext uri="{FF2B5EF4-FFF2-40B4-BE49-F238E27FC236}">
                  <a16:creationId xmlns:a16="http://schemas.microsoft.com/office/drawing/2014/main" id="{0C3D8C68-1B7F-87A8-71A2-0B15203DB248}"/>
                </a:ext>
              </a:extLst>
            </p:cNvPr>
            <p:cNvSpPr txBox="1"/>
            <p:nvPr/>
          </p:nvSpPr>
          <p:spPr>
            <a:xfrm>
              <a:off x="12902599" y="9684898"/>
              <a:ext cx="450694" cy="70779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-US" sz="5333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8</a:t>
              </a:r>
              <a:endParaRPr sz="2400"/>
            </a:p>
          </p:txBody>
        </p:sp>
      </p:grpSp>
      <p:sp>
        <p:nvSpPr>
          <p:cNvPr id="46" name="Google Shape;494;p18">
            <a:extLst>
              <a:ext uri="{FF2B5EF4-FFF2-40B4-BE49-F238E27FC236}">
                <a16:creationId xmlns:a16="http://schemas.microsoft.com/office/drawing/2014/main" id="{9EA56341-B1FB-E2D6-2112-F97B474DDC09}"/>
              </a:ext>
            </a:extLst>
          </p:cNvPr>
          <p:cNvSpPr txBox="1"/>
          <p:nvPr/>
        </p:nvSpPr>
        <p:spPr>
          <a:xfrm>
            <a:off x="4985926" y="4348642"/>
            <a:ext cx="9503029" cy="114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1) Client History Phase</a:t>
            </a:r>
            <a:endParaRPr sz="4267" dirty="0"/>
          </a:p>
          <a:p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95;p18">
            <a:extLst>
              <a:ext uri="{FF2B5EF4-FFF2-40B4-BE49-F238E27FC236}">
                <a16:creationId xmlns:a16="http://schemas.microsoft.com/office/drawing/2014/main" id="{43E2024A-F791-A7DF-580E-B1B22BCA7807}"/>
              </a:ext>
            </a:extLst>
          </p:cNvPr>
          <p:cNvSpPr txBox="1"/>
          <p:nvPr/>
        </p:nvSpPr>
        <p:spPr>
          <a:xfrm>
            <a:off x="4993493" y="6346226"/>
            <a:ext cx="8868240" cy="114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2) Preparation Phase</a:t>
            </a:r>
            <a:endParaRPr sz="4267" dirty="0"/>
          </a:p>
          <a:p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96;p18">
            <a:extLst>
              <a:ext uri="{FF2B5EF4-FFF2-40B4-BE49-F238E27FC236}">
                <a16:creationId xmlns:a16="http://schemas.microsoft.com/office/drawing/2014/main" id="{EB243B4B-D738-47E9-FCE1-AA7C4857037D}"/>
              </a:ext>
            </a:extLst>
          </p:cNvPr>
          <p:cNvSpPr txBox="1"/>
          <p:nvPr/>
        </p:nvSpPr>
        <p:spPr>
          <a:xfrm>
            <a:off x="4985926" y="8351514"/>
            <a:ext cx="8887476" cy="114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b="1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3) Assessment Phase</a:t>
            </a:r>
            <a:endParaRPr sz="4267" dirty="0"/>
          </a:p>
          <a:p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7;p18">
            <a:extLst>
              <a:ext uri="{FF2B5EF4-FFF2-40B4-BE49-F238E27FC236}">
                <a16:creationId xmlns:a16="http://schemas.microsoft.com/office/drawing/2014/main" id="{53671E58-86D7-43EA-B3EB-F4C7D3129238}"/>
              </a:ext>
            </a:extLst>
          </p:cNvPr>
          <p:cNvSpPr txBox="1"/>
          <p:nvPr/>
        </p:nvSpPr>
        <p:spPr>
          <a:xfrm>
            <a:off x="5013950" y="10473593"/>
            <a:ext cx="9996753" cy="114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4) Desensitization Phase</a:t>
            </a:r>
            <a:endParaRPr sz="4267" dirty="0"/>
          </a:p>
          <a:p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498;p18">
            <a:extLst>
              <a:ext uri="{FF2B5EF4-FFF2-40B4-BE49-F238E27FC236}">
                <a16:creationId xmlns:a16="http://schemas.microsoft.com/office/drawing/2014/main" id="{49A1906E-17E6-B1CA-D40D-F9711E432E63}"/>
              </a:ext>
            </a:extLst>
          </p:cNvPr>
          <p:cNvSpPr txBox="1"/>
          <p:nvPr/>
        </p:nvSpPr>
        <p:spPr>
          <a:xfrm>
            <a:off x="15534734" y="4386898"/>
            <a:ext cx="8675879" cy="143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5) Installation Phase</a:t>
            </a:r>
            <a:endParaRPr sz="4267" dirty="0"/>
          </a:p>
          <a:p>
            <a:endParaRPr sz="42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499;p18">
            <a:extLst>
              <a:ext uri="{FF2B5EF4-FFF2-40B4-BE49-F238E27FC236}">
                <a16:creationId xmlns:a16="http://schemas.microsoft.com/office/drawing/2014/main" id="{2AC72C85-E1D3-88C6-048E-D13EF54E82BD}"/>
              </a:ext>
            </a:extLst>
          </p:cNvPr>
          <p:cNvSpPr txBox="1"/>
          <p:nvPr/>
        </p:nvSpPr>
        <p:spPr>
          <a:xfrm>
            <a:off x="15581045" y="6428414"/>
            <a:ext cx="8438636" cy="143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6) Body Scan Phase</a:t>
            </a:r>
            <a:endParaRPr sz="4267"/>
          </a:p>
          <a:p>
            <a:endParaRPr sz="42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00;p18">
            <a:extLst>
              <a:ext uri="{FF2B5EF4-FFF2-40B4-BE49-F238E27FC236}">
                <a16:creationId xmlns:a16="http://schemas.microsoft.com/office/drawing/2014/main" id="{FFAA3C47-8B6C-66B6-4CE8-8FC6E8F2F617}"/>
              </a:ext>
            </a:extLst>
          </p:cNvPr>
          <p:cNvSpPr txBox="1"/>
          <p:nvPr/>
        </p:nvSpPr>
        <p:spPr>
          <a:xfrm>
            <a:off x="15581044" y="8512587"/>
            <a:ext cx="7555915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7) Closure Phase</a:t>
            </a:r>
            <a:endParaRPr sz="4267"/>
          </a:p>
        </p:txBody>
      </p:sp>
      <p:grpSp>
        <p:nvGrpSpPr>
          <p:cNvPr id="53" name="Google Shape;470;p18">
            <a:extLst>
              <a:ext uri="{FF2B5EF4-FFF2-40B4-BE49-F238E27FC236}">
                <a16:creationId xmlns:a16="http://schemas.microsoft.com/office/drawing/2014/main" id="{129D294F-89EE-138D-082B-9BE18B446669}"/>
              </a:ext>
            </a:extLst>
          </p:cNvPr>
          <p:cNvGrpSpPr/>
          <p:nvPr/>
        </p:nvGrpSpPr>
        <p:grpSpPr>
          <a:xfrm>
            <a:off x="3610941" y="4194919"/>
            <a:ext cx="1271351" cy="1271351"/>
            <a:chOff x="4086808" y="4896781"/>
            <a:chExt cx="953513" cy="953513"/>
          </a:xfrm>
          <a:solidFill>
            <a:srgbClr val="B6DFCD"/>
          </a:solidFill>
        </p:grpSpPr>
        <p:sp>
          <p:nvSpPr>
            <p:cNvPr id="54" name="Google Shape;471;p18">
              <a:extLst>
                <a:ext uri="{FF2B5EF4-FFF2-40B4-BE49-F238E27FC236}">
                  <a16:creationId xmlns:a16="http://schemas.microsoft.com/office/drawing/2014/main" id="{BCFAF1CD-2462-45A9-743A-9D8B0183B435}"/>
                </a:ext>
              </a:extLst>
            </p:cNvPr>
            <p:cNvSpPr/>
            <p:nvPr/>
          </p:nvSpPr>
          <p:spPr>
            <a:xfrm>
              <a:off x="4086808" y="4896781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72;p18">
              <a:extLst>
                <a:ext uri="{FF2B5EF4-FFF2-40B4-BE49-F238E27FC236}">
                  <a16:creationId xmlns:a16="http://schemas.microsoft.com/office/drawing/2014/main" id="{24321CEB-8C8B-0024-F5B3-23839B2BEB47}"/>
                </a:ext>
              </a:extLst>
            </p:cNvPr>
            <p:cNvSpPr txBox="1"/>
            <p:nvPr/>
          </p:nvSpPr>
          <p:spPr>
            <a:xfrm>
              <a:off x="4338217" y="5019594"/>
              <a:ext cx="450694" cy="70779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-US" sz="5333" b="1" dirty="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1</a:t>
              </a:r>
              <a:endParaRPr sz="2400" dirty="0"/>
            </a:p>
          </p:txBody>
        </p:sp>
      </p:grpSp>
      <p:pic>
        <p:nvPicPr>
          <p:cNvPr id="58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CDF14FE3-AD56-1A00-13DF-72F18656675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56695" y="11482996"/>
            <a:ext cx="3485264" cy="277368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428;p16">
            <a:extLst>
              <a:ext uri="{FF2B5EF4-FFF2-40B4-BE49-F238E27FC236}">
                <a16:creationId xmlns:a16="http://schemas.microsoft.com/office/drawing/2014/main" id="{BAE7BBE0-392E-EE7B-6882-013078865E9F}"/>
              </a:ext>
            </a:extLst>
          </p:cNvPr>
          <p:cNvSpPr/>
          <p:nvPr/>
        </p:nvSpPr>
        <p:spPr>
          <a:xfrm>
            <a:off x="21196848" y="12637360"/>
            <a:ext cx="2822832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2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EMDRIA.org</a:t>
            </a:r>
            <a:r>
              <a:rPr lang="en-US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2022</a:t>
            </a:r>
            <a:endParaRPr sz="2400"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CF1F576A-E28E-847B-D9E6-7F12FF207C71}"/>
              </a:ext>
            </a:extLst>
          </p:cNvPr>
          <p:cNvSpPr/>
          <p:nvPr/>
        </p:nvSpPr>
        <p:spPr>
          <a:xfrm>
            <a:off x="19927703" y="676258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CC32E8C6-F40F-CD82-3483-564142E468F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26028" y="673672"/>
            <a:ext cx="2393652" cy="466616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512FBA8E-34DE-AF60-82F8-152CE834C6B8}"/>
              </a:ext>
            </a:extLst>
          </p:cNvPr>
          <p:cNvSpPr/>
          <p:nvPr/>
        </p:nvSpPr>
        <p:spPr>
          <a:xfrm>
            <a:off x="19290654" y="282982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8376FAA2-3FE6-E912-BAB3-90798D0B490F}"/>
              </a:ext>
            </a:extLst>
          </p:cNvPr>
          <p:cNvSpPr/>
          <p:nvPr/>
        </p:nvSpPr>
        <p:spPr>
          <a:xfrm>
            <a:off x="19495158" y="481863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2107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65533445-D072-33DD-95BD-A384C7CEF0D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-246743"/>
            <a:ext cx="24383999" cy="13970000"/>
          </a:xfrm>
          <a:prstGeom prst="rect">
            <a:avLst/>
          </a:prstGeom>
          <a:solidFill>
            <a:schemeClr val="bg1">
              <a:alpha val="37764"/>
            </a:schemeClr>
          </a:solidFill>
        </p:spPr>
      </p:pic>
      <p:pic>
        <p:nvPicPr>
          <p:cNvPr id="6" name="Picture 5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D128DBC7-E414-E529-DD70-77C38D22EC6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42542"/>
            <a:ext cx="24384000" cy="16222825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8B2B67F4-A77D-467E-4DDB-AB519CAF3C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32414" y="6109008"/>
            <a:ext cx="10319173" cy="2151080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lang="en-US" spc="400" dirty="0">
                <a:latin typeface="Marker Palafotz" panose="02000500000000000000" pitchFamily="2" charset="77"/>
              </a:rPr>
              <a:t>ANY QUESTIONS?</a:t>
            </a:r>
            <a:br>
              <a:rPr lang="en-US" spc="400" dirty="0">
                <a:latin typeface="Marker Palafotz" panose="02000500000000000000" pitchFamily="2" charset="77"/>
              </a:rPr>
            </a:br>
            <a:br>
              <a:rPr lang="en-US" spc="400" dirty="0">
                <a:latin typeface="Marker Palafotz" panose="02000500000000000000" pitchFamily="2" charset="77"/>
              </a:rPr>
            </a:br>
            <a:r>
              <a:rPr lang="en-US" sz="4267" spc="400" dirty="0">
                <a:latin typeface="Marker Palafotz" panose="02000500000000000000" pitchFamily="2" charset="77"/>
              </a:rPr>
              <a:t>THANKS FOR LISTENING!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6D8600-96BE-9B82-7145-3D4F6FEA8310}"/>
              </a:ext>
            </a:extLst>
          </p:cNvPr>
          <p:cNvSpPr txBox="1"/>
          <p:nvPr/>
        </p:nvSpPr>
        <p:spPr>
          <a:xfrm>
            <a:off x="25603200" y="1090863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7E26546-2C9E-9463-DC87-EBA0A59397D5}"/>
              </a:ext>
            </a:extLst>
          </p:cNvPr>
          <p:cNvSpPr/>
          <p:nvPr/>
        </p:nvSpPr>
        <p:spPr>
          <a:xfrm>
            <a:off x="9930977" y="7467600"/>
            <a:ext cx="4522047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94E7687B-C4B6-4901-526A-0CEAFCFE4267}"/>
              </a:ext>
            </a:extLst>
          </p:cNvPr>
          <p:cNvSpPr/>
          <p:nvPr/>
        </p:nvSpPr>
        <p:spPr>
          <a:xfrm>
            <a:off x="19805739" y="12291651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9CAFFEFF-88F6-C0A7-4104-69E08F25415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504064" y="12289065"/>
            <a:ext cx="2393652" cy="466616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AD3D26F0-BEE9-8F97-A42B-34F3FB28A006}"/>
              </a:ext>
            </a:extLst>
          </p:cNvPr>
          <p:cNvSpPr/>
          <p:nvPr/>
        </p:nvSpPr>
        <p:spPr>
          <a:xfrm>
            <a:off x="19168690" y="11898375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00FC07A9-6248-F2A5-EEE5-DB02D2C85E43}"/>
              </a:ext>
            </a:extLst>
          </p:cNvPr>
          <p:cNvSpPr/>
          <p:nvPr/>
        </p:nvSpPr>
        <p:spPr>
          <a:xfrm>
            <a:off x="19373194" y="12097256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95858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-246743"/>
            <a:ext cx="24383999" cy="13970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00801" y="6237265"/>
            <a:ext cx="13555852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6400" spc="-13" dirty="0"/>
              <a:t>See you next month!</a:t>
            </a:r>
            <a:endParaRPr sz="6400" spc="-13" dirty="0"/>
          </a:p>
        </p:txBody>
      </p:sp>
      <p:sp>
        <p:nvSpPr>
          <p:cNvPr id="6" name="object 6"/>
          <p:cNvSpPr/>
          <p:nvPr/>
        </p:nvSpPr>
        <p:spPr>
          <a:xfrm>
            <a:off x="2237945" y="5340556"/>
            <a:ext cx="406400" cy="8376073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2BDFD88E-02AF-256F-870E-5C68A7A175F0}"/>
              </a:ext>
            </a:extLst>
          </p:cNvPr>
          <p:cNvSpPr/>
          <p:nvPr/>
        </p:nvSpPr>
        <p:spPr>
          <a:xfrm>
            <a:off x="19805739" y="12291651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6C28523B-21C4-041E-5FA5-5D36EB2955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04064" y="12289065"/>
            <a:ext cx="2393652" cy="466616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CD91EFDB-9CC5-E585-8CC5-02C5B3D5ECF3}"/>
              </a:ext>
            </a:extLst>
          </p:cNvPr>
          <p:cNvSpPr/>
          <p:nvPr/>
        </p:nvSpPr>
        <p:spPr>
          <a:xfrm>
            <a:off x="19168690" y="11898375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4002152E-C8CB-A8F7-F288-C016D2D1406A}"/>
              </a:ext>
            </a:extLst>
          </p:cNvPr>
          <p:cNvSpPr/>
          <p:nvPr/>
        </p:nvSpPr>
        <p:spPr>
          <a:xfrm>
            <a:off x="19373194" y="12097256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12074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6400" y="358379"/>
            <a:ext cx="14630400" cy="1330215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pc="-140" dirty="0"/>
              <a:t>References</a:t>
            </a:r>
            <a:endParaRPr spc="-127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373B158-CFC2-3EFE-1CD8-D51AD5F65063}"/>
              </a:ext>
            </a:extLst>
          </p:cNvPr>
          <p:cNvSpPr/>
          <p:nvPr/>
        </p:nvSpPr>
        <p:spPr>
          <a:xfrm>
            <a:off x="2946401" y="2082800"/>
            <a:ext cx="4522047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69351-D14F-3309-0DFF-22F280C7FC97}"/>
              </a:ext>
            </a:extLst>
          </p:cNvPr>
          <p:cNvSpPr txBox="1"/>
          <p:nvPr/>
        </p:nvSpPr>
        <p:spPr>
          <a:xfrm>
            <a:off x="2929467" y="2286001"/>
            <a:ext cx="20235333" cy="794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EMDRIA.org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With That Magazine, Fall 2020, Vol 25, Issue 3.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EMDR &amp; Racial Trauma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 for Virtual EMDR Therapy (Spring 2020).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Gonzalas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Mosquera (2012).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EMDR and Dissociation: The Progressive Approach.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A.I.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Jerero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I. (2021). EMDRIA Conference Presentation Understanding the EMDR-IGTP-OTS Provided Both In-Person and Online.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Matthijssen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J., Brouwers, T.,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Roozendadaal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C. V.,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Vuister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T., &amp; Jongh, A. D. (2021). The effect of EMDR versus EMDR 2.0 on emotionality and vividness of aversive memories in a non-clinical sample.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Journal of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Psychotraumatology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2(1).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Oliver, E.,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 D., and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Bexkens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(2022). Eye movement desensitization and reprocessing in young children (ages 4-8) with posttraumatic stress disorder: A multiple baseline evaluation.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Psychiatry Human Development.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Paulson, S. , and O’Shea, K. (2017).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there are no words: Repairing early trauma and neglect from the attachment period with EMDR therapy.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Space Independent Publishing Platform. 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Shapiro, F. (2018)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 Movement Desensitization and Reprocessing (EMDR) Therapy,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 Edition: Basic Principles, Protocols, and Procedures. New York: Guildford Press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Shapiro, F. (2016).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Getting Past your Past: Take Control of your life with self-help techniques from EMDR therapy.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Rodale Books. 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Steinberg, M., and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Schnall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(2001).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Stranger in the Mirror: Dissociation the hidden epidemic.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Quill. </a:t>
            </a:r>
          </a:p>
          <a:p>
            <a:endParaRPr lang="en-US" sz="2400"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B0F40DA7-4D94-45C5-C86E-79603C1C23DB}"/>
              </a:ext>
            </a:extLst>
          </p:cNvPr>
          <p:cNvSpPr/>
          <p:nvPr/>
        </p:nvSpPr>
        <p:spPr>
          <a:xfrm>
            <a:off x="19853482" y="12718748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65C1CCA6-3993-1831-19E7-E4D4FC4D82F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51807" y="12716163"/>
            <a:ext cx="2393652" cy="466616"/>
          </a:xfrm>
          <a:prstGeom prst="rect">
            <a:avLst/>
          </a:prstGeom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E2D0A872-CD4D-BDA2-1A8D-1878F6611472}"/>
              </a:ext>
            </a:extLst>
          </p:cNvPr>
          <p:cNvSpPr/>
          <p:nvPr/>
        </p:nvSpPr>
        <p:spPr>
          <a:xfrm>
            <a:off x="19216434" y="12325473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D6A4258C-4542-0029-7F9B-20C8FFBBD336}"/>
              </a:ext>
            </a:extLst>
          </p:cNvPr>
          <p:cNvSpPr/>
          <p:nvPr/>
        </p:nvSpPr>
        <p:spPr>
          <a:xfrm>
            <a:off x="19420937" y="12524353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7840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6B37DDB1-8266-1137-980A-F556F8309E29}"/>
              </a:ext>
            </a:extLst>
          </p:cNvPr>
          <p:cNvGrpSpPr/>
          <p:nvPr/>
        </p:nvGrpSpPr>
        <p:grpSpPr>
          <a:xfrm>
            <a:off x="20651832" y="0"/>
            <a:ext cx="3732153" cy="13716000"/>
            <a:chOff x="15488873" y="0"/>
            <a:chExt cx="2799115" cy="10287000"/>
          </a:xfrm>
        </p:grpSpPr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3D5AA54F-3853-A6F8-D7A3-AAC9127110A7}"/>
                </a:ext>
              </a:extLst>
            </p:cNvPr>
            <p:cNvSpPr/>
            <p:nvPr/>
          </p:nvSpPr>
          <p:spPr>
            <a:xfrm>
              <a:off x="15488873" y="0"/>
              <a:ext cx="301625" cy="10287000"/>
            </a:xfrm>
            <a:custGeom>
              <a:avLst/>
              <a:gdLst/>
              <a:ahLst/>
              <a:cxnLst/>
              <a:rect l="l" t="t" r="r" b="b"/>
              <a:pathLst>
                <a:path w="301625" h="10287000">
                  <a:moveTo>
                    <a:pt x="0" y="10286999"/>
                  </a:moveTo>
                  <a:lnTo>
                    <a:pt x="301024" y="10286999"/>
                  </a:lnTo>
                  <a:lnTo>
                    <a:pt x="301024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19B1578D-F1E1-E879-36AD-477158A08E4F}"/>
                </a:ext>
              </a:extLst>
            </p:cNvPr>
            <p:cNvSpPr/>
            <p:nvPr/>
          </p:nvSpPr>
          <p:spPr>
            <a:xfrm>
              <a:off x="15789898" y="0"/>
              <a:ext cx="2498090" cy="10284460"/>
            </a:xfrm>
            <a:custGeom>
              <a:avLst/>
              <a:gdLst/>
              <a:ahLst/>
              <a:cxnLst/>
              <a:rect l="l" t="t" r="r" b="b"/>
              <a:pathLst>
                <a:path w="2498090" h="10284460">
                  <a:moveTo>
                    <a:pt x="2498050" y="10284156"/>
                  </a:moveTo>
                  <a:lnTo>
                    <a:pt x="0" y="10284156"/>
                  </a:lnTo>
                  <a:lnTo>
                    <a:pt x="0" y="0"/>
                  </a:lnTo>
                  <a:lnTo>
                    <a:pt x="2498050" y="0"/>
                  </a:lnTo>
                  <a:lnTo>
                    <a:pt x="2498050" y="10284156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DCAB959-7679-FD5C-04D2-93455CF9CACB}"/>
              </a:ext>
            </a:extLst>
          </p:cNvPr>
          <p:cNvGrpSpPr/>
          <p:nvPr/>
        </p:nvGrpSpPr>
        <p:grpSpPr>
          <a:xfrm>
            <a:off x="4720153" y="6353573"/>
            <a:ext cx="8128001" cy="3814260"/>
            <a:chOff x="1523999" y="4765179"/>
            <a:chExt cx="7261871" cy="2860695"/>
          </a:xfrm>
        </p:grpSpPr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39ED676E-C739-CFE9-2B18-B4B67196923A}"/>
                </a:ext>
              </a:extLst>
            </p:cNvPr>
            <p:cNvSpPr/>
            <p:nvPr/>
          </p:nvSpPr>
          <p:spPr>
            <a:xfrm>
              <a:off x="1536711" y="4765179"/>
              <a:ext cx="7249159" cy="9525"/>
            </a:xfrm>
            <a:custGeom>
              <a:avLst/>
              <a:gdLst/>
              <a:ahLst/>
              <a:cxnLst/>
              <a:rect l="l" t="t" r="r" b="b"/>
              <a:pathLst>
                <a:path w="7249159" h="9525">
                  <a:moveTo>
                    <a:pt x="0" y="9527"/>
                  </a:moveTo>
                  <a:lnTo>
                    <a:pt x="7248535" y="0"/>
                  </a:lnTo>
                </a:path>
              </a:pathLst>
            </a:custGeom>
            <a:ln w="9524">
              <a:solidFill>
                <a:srgbClr val="B6DEC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47D0620E-F245-9DE4-6B92-1F96599B551A}"/>
                </a:ext>
              </a:extLst>
            </p:cNvPr>
            <p:cNvSpPr/>
            <p:nvPr/>
          </p:nvSpPr>
          <p:spPr>
            <a:xfrm>
              <a:off x="1523999" y="5533819"/>
              <a:ext cx="7249159" cy="9525"/>
            </a:xfrm>
            <a:custGeom>
              <a:avLst/>
              <a:gdLst/>
              <a:ahLst/>
              <a:cxnLst/>
              <a:rect l="l" t="t" r="r" b="b"/>
              <a:pathLst>
                <a:path w="7249159" h="9525">
                  <a:moveTo>
                    <a:pt x="0" y="9527"/>
                  </a:moveTo>
                  <a:lnTo>
                    <a:pt x="7248535" y="0"/>
                  </a:lnTo>
                </a:path>
              </a:pathLst>
            </a:custGeom>
            <a:ln w="9524">
              <a:solidFill>
                <a:srgbClr val="B6DEC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9EE22EDD-8F5A-B87F-02FB-0A47436F504A}"/>
                </a:ext>
              </a:extLst>
            </p:cNvPr>
            <p:cNvSpPr/>
            <p:nvPr/>
          </p:nvSpPr>
          <p:spPr>
            <a:xfrm>
              <a:off x="1536711" y="6247884"/>
              <a:ext cx="7249159" cy="9525"/>
            </a:xfrm>
            <a:custGeom>
              <a:avLst/>
              <a:gdLst/>
              <a:ahLst/>
              <a:cxnLst/>
              <a:rect l="l" t="t" r="r" b="b"/>
              <a:pathLst>
                <a:path w="7249159" h="9525">
                  <a:moveTo>
                    <a:pt x="0" y="9527"/>
                  </a:moveTo>
                  <a:lnTo>
                    <a:pt x="7248535" y="0"/>
                  </a:lnTo>
                </a:path>
              </a:pathLst>
            </a:custGeom>
            <a:ln w="9524">
              <a:solidFill>
                <a:srgbClr val="B6DEC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CDE4DE2F-75D4-6B75-6B8F-4541BC53B24A}"/>
                </a:ext>
              </a:extLst>
            </p:cNvPr>
            <p:cNvSpPr/>
            <p:nvPr/>
          </p:nvSpPr>
          <p:spPr>
            <a:xfrm>
              <a:off x="1524000" y="6965454"/>
              <a:ext cx="7249159" cy="9525"/>
            </a:xfrm>
            <a:custGeom>
              <a:avLst/>
              <a:gdLst/>
              <a:ahLst/>
              <a:cxnLst/>
              <a:rect l="l" t="t" r="r" b="b"/>
              <a:pathLst>
                <a:path w="7249159" h="9525">
                  <a:moveTo>
                    <a:pt x="0" y="9527"/>
                  </a:moveTo>
                  <a:lnTo>
                    <a:pt x="7248535" y="0"/>
                  </a:lnTo>
                </a:path>
              </a:pathLst>
            </a:custGeom>
            <a:ln w="9524">
              <a:solidFill>
                <a:srgbClr val="B6DEC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2BB9F005-8ADF-F5DE-414E-FC71ED99D3C2}"/>
                </a:ext>
              </a:extLst>
            </p:cNvPr>
            <p:cNvSpPr/>
            <p:nvPr/>
          </p:nvSpPr>
          <p:spPr>
            <a:xfrm>
              <a:off x="1536711" y="7616349"/>
              <a:ext cx="7249159" cy="9525"/>
            </a:xfrm>
            <a:custGeom>
              <a:avLst/>
              <a:gdLst/>
              <a:ahLst/>
              <a:cxnLst/>
              <a:rect l="l" t="t" r="r" b="b"/>
              <a:pathLst>
                <a:path w="7249159" h="9525">
                  <a:moveTo>
                    <a:pt x="0" y="9527"/>
                  </a:moveTo>
                  <a:lnTo>
                    <a:pt x="7248535" y="0"/>
                  </a:lnTo>
                </a:path>
              </a:pathLst>
            </a:custGeom>
            <a:ln w="9524">
              <a:solidFill>
                <a:srgbClr val="B6DEC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1" name="object 2">
            <a:extLst>
              <a:ext uri="{FF2B5EF4-FFF2-40B4-BE49-F238E27FC236}">
                <a16:creationId xmlns:a16="http://schemas.microsoft.com/office/drawing/2014/main" id="{4E7782D2-974D-19FD-A0B7-2C380AD762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26252" y="2941122"/>
            <a:ext cx="10319173" cy="755762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pc="-140" dirty="0"/>
              <a:t>CONTACT US</a:t>
            </a: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4E6858E7-6385-0742-6502-BAA7839B2885}"/>
              </a:ext>
            </a:extLst>
          </p:cNvPr>
          <p:cNvSpPr txBox="1"/>
          <p:nvPr/>
        </p:nvSpPr>
        <p:spPr>
          <a:xfrm>
            <a:off x="6018156" y="6594342"/>
            <a:ext cx="880937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/>
            <a:r>
              <a:rPr lang="en-US" sz="3200" dirty="0">
                <a:solidFill>
                  <a:srgbClr val="404041"/>
                </a:solidFill>
                <a:latin typeface="Lato" panose="020F0502020204030203" pitchFamily="34" charset="0"/>
              </a:rPr>
              <a:t>training@ccfam.com</a:t>
            </a:r>
            <a:endParaRPr lang="en-US" sz="3200" spc="-13" dirty="0">
              <a:solidFill>
                <a:srgbClr val="404041"/>
              </a:solidFill>
              <a:latin typeface="Lato"/>
              <a:cs typeface="Lato"/>
            </a:endParaRPr>
          </a:p>
        </p:txBody>
      </p:sp>
      <p:pic>
        <p:nvPicPr>
          <p:cNvPr id="37" name="Graphic 36" descr="Envelope outline">
            <a:extLst>
              <a:ext uri="{FF2B5EF4-FFF2-40B4-BE49-F238E27FC236}">
                <a16:creationId xmlns:a16="http://schemas.microsoft.com/office/drawing/2014/main" id="{AB138C23-06CF-B8A8-F8B9-EA1B64137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8044" y="6455684"/>
            <a:ext cx="793176" cy="793176"/>
          </a:xfrm>
          <a:prstGeom prst="rect">
            <a:avLst/>
          </a:prstGeom>
        </p:spPr>
      </p:pic>
      <p:sp>
        <p:nvSpPr>
          <p:cNvPr id="38" name="object 5">
            <a:extLst>
              <a:ext uri="{FF2B5EF4-FFF2-40B4-BE49-F238E27FC236}">
                <a16:creationId xmlns:a16="http://schemas.microsoft.com/office/drawing/2014/main" id="{3BB77BF8-1077-11F1-253D-C5897BC285DF}"/>
              </a:ext>
            </a:extLst>
          </p:cNvPr>
          <p:cNvSpPr txBox="1"/>
          <p:nvPr/>
        </p:nvSpPr>
        <p:spPr>
          <a:xfrm>
            <a:off x="6018156" y="7625037"/>
            <a:ext cx="880937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/>
            <a:r>
              <a:rPr lang="en-US" sz="3200" dirty="0">
                <a:solidFill>
                  <a:srgbClr val="404041"/>
                </a:solidFill>
                <a:latin typeface="Lato" panose="020F0502020204030203" pitchFamily="34" charset="0"/>
              </a:rPr>
              <a:t>(817) 232-9400</a:t>
            </a:r>
            <a:endParaRPr lang="en-US" sz="3200" spc="-13" dirty="0">
              <a:solidFill>
                <a:srgbClr val="404041"/>
              </a:solidFill>
              <a:latin typeface="Lato"/>
              <a:cs typeface="Lato"/>
            </a:endParaRPr>
          </a:p>
        </p:txBody>
      </p:sp>
      <p:pic>
        <p:nvPicPr>
          <p:cNvPr id="40" name="Graphic 39" descr="Telephone outline">
            <a:extLst>
              <a:ext uri="{FF2B5EF4-FFF2-40B4-BE49-F238E27FC236}">
                <a16:creationId xmlns:a16="http://schemas.microsoft.com/office/drawing/2014/main" id="{B25D3CCC-84E6-0A38-0E8E-CEE27ABCD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0772" y="7480928"/>
            <a:ext cx="800449" cy="800449"/>
          </a:xfrm>
          <a:prstGeom prst="rect">
            <a:avLst/>
          </a:prstGeom>
        </p:spPr>
      </p:pic>
      <p:sp>
        <p:nvSpPr>
          <p:cNvPr id="41" name="object 5">
            <a:extLst>
              <a:ext uri="{FF2B5EF4-FFF2-40B4-BE49-F238E27FC236}">
                <a16:creationId xmlns:a16="http://schemas.microsoft.com/office/drawing/2014/main" id="{C11EDD39-0064-7D26-83FB-8669165CBE15}"/>
              </a:ext>
            </a:extLst>
          </p:cNvPr>
          <p:cNvSpPr txBox="1"/>
          <p:nvPr/>
        </p:nvSpPr>
        <p:spPr>
          <a:xfrm>
            <a:off x="6018156" y="8598129"/>
            <a:ext cx="880937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/>
            <a:r>
              <a:rPr lang="en-US" sz="3200" dirty="0">
                <a:solidFill>
                  <a:srgbClr val="404041"/>
                </a:solidFill>
                <a:latin typeface="Lato" panose="020F0502020204030203" pitchFamily="34" charset="0"/>
              </a:rPr>
              <a:t>(817) 232-9403</a:t>
            </a:r>
            <a:endParaRPr lang="en-US" sz="3200" spc="-13" dirty="0">
              <a:solidFill>
                <a:srgbClr val="404041"/>
              </a:solidFill>
              <a:latin typeface="Lato"/>
              <a:cs typeface="Lato"/>
            </a:endParaRPr>
          </a:p>
        </p:txBody>
      </p:sp>
      <p:pic>
        <p:nvPicPr>
          <p:cNvPr id="43" name="Graphic 42" descr="Printer outline">
            <a:extLst>
              <a:ext uri="{FF2B5EF4-FFF2-40B4-BE49-F238E27FC236}">
                <a16:creationId xmlns:a16="http://schemas.microsoft.com/office/drawing/2014/main" id="{80075292-F2BE-739E-85D4-020317A91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10771" y="8417896"/>
            <a:ext cx="793176" cy="793176"/>
          </a:xfrm>
          <a:prstGeom prst="rect">
            <a:avLst/>
          </a:prstGeom>
        </p:spPr>
      </p:pic>
      <p:sp>
        <p:nvSpPr>
          <p:cNvPr id="44" name="object 5">
            <a:extLst>
              <a:ext uri="{FF2B5EF4-FFF2-40B4-BE49-F238E27FC236}">
                <a16:creationId xmlns:a16="http://schemas.microsoft.com/office/drawing/2014/main" id="{07D8D371-EA29-7872-AA1D-BEC9C82CB205}"/>
              </a:ext>
            </a:extLst>
          </p:cNvPr>
          <p:cNvSpPr txBox="1"/>
          <p:nvPr/>
        </p:nvSpPr>
        <p:spPr>
          <a:xfrm>
            <a:off x="6023856" y="5199155"/>
            <a:ext cx="9724145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/>
            <a:r>
              <a:rPr lang="en-US" sz="3200" dirty="0">
                <a:solidFill>
                  <a:srgbClr val="404041"/>
                </a:solidFill>
                <a:latin typeface="Lato" panose="020F0502020204030203" pitchFamily="34" charset="0"/>
              </a:rPr>
              <a:t>4500 Mercantile Plaza Dr, Ste. 307</a:t>
            </a:r>
            <a:br>
              <a:rPr lang="en-US" sz="3200" dirty="0">
                <a:solidFill>
                  <a:srgbClr val="404041"/>
                </a:solidFill>
                <a:latin typeface="Lato" panose="020F0502020204030203" pitchFamily="34" charset="0"/>
              </a:rPr>
            </a:br>
            <a:r>
              <a:rPr lang="en-US" sz="3200" dirty="0">
                <a:solidFill>
                  <a:srgbClr val="404041"/>
                </a:solidFill>
                <a:latin typeface="Lato" panose="020F0502020204030203" pitchFamily="34" charset="0"/>
              </a:rPr>
              <a:t>Fort Worth TX 76137</a:t>
            </a:r>
            <a:endParaRPr lang="en-US" sz="3200" spc="-13" dirty="0">
              <a:solidFill>
                <a:srgbClr val="404041"/>
              </a:solidFill>
              <a:latin typeface="Lato"/>
              <a:cs typeface="Lato"/>
            </a:endParaRPr>
          </a:p>
        </p:txBody>
      </p:sp>
      <p:pic>
        <p:nvPicPr>
          <p:cNvPr id="47" name="Graphic 46" descr="Marker outline">
            <a:extLst>
              <a:ext uri="{FF2B5EF4-FFF2-40B4-BE49-F238E27FC236}">
                <a16:creationId xmlns:a16="http://schemas.microsoft.com/office/drawing/2014/main" id="{4B36699D-BCE9-1D36-C443-0027A4D2BE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96142" y="5321546"/>
            <a:ext cx="792425" cy="792425"/>
          </a:xfrm>
          <a:prstGeom prst="rect">
            <a:avLst/>
          </a:prstGeom>
        </p:spPr>
      </p:pic>
      <p:sp>
        <p:nvSpPr>
          <p:cNvPr id="48" name="object 5">
            <a:extLst>
              <a:ext uri="{FF2B5EF4-FFF2-40B4-BE49-F238E27FC236}">
                <a16:creationId xmlns:a16="http://schemas.microsoft.com/office/drawing/2014/main" id="{5F4D522C-A3E7-F89C-0A49-D623D5AEA05E}"/>
              </a:ext>
            </a:extLst>
          </p:cNvPr>
          <p:cNvSpPr txBox="1"/>
          <p:nvPr/>
        </p:nvSpPr>
        <p:spPr>
          <a:xfrm>
            <a:off x="6018156" y="9454116"/>
            <a:ext cx="880937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/>
            <a:r>
              <a:rPr lang="en-US" sz="3200" dirty="0">
                <a:solidFill>
                  <a:srgbClr val="404041"/>
                </a:solidFill>
                <a:latin typeface="Lato" panose="020F0502020204030203" pitchFamily="34" charset="0"/>
              </a:rPr>
              <a:t>training.ccfam.com</a:t>
            </a:r>
            <a:endParaRPr lang="en-US" sz="3200" spc="-13" dirty="0">
              <a:solidFill>
                <a:srgbClr val="404041"/>
              </a:solidFill>
              <a:latin typeface="Lato"/>
              <a:cs typeface="Lato"/>
            </a:endParaRPr>
          </a:p>
        </p:txBody>
      </p:sp>
      <p:pic>
        <p:nvPicPr>
          <p:cNvPr id="50" name="Graphic 49" descr="Internet outline">
            <a:extLst>
              <a:ext uri="{FF2B5EF4-FFF2-40B4-BE49-F238E27FC236}">
                <a16:creationId xmlns:a16="http://schemas.microsoft.com/office/drawing/2014/main" id="{1A5FC42B-DD1E-16BF-FA5B-8244110CA2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29884" y="9312673"/>
            <a:ext cx="792425" cy="792425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7CD7E120-3AA0-3B05-A0D7-666CAAC2AC93}"/>
              </a:ext>
            </a:extLst>
          </p:cNvPr>
          <p:cNvSpPr/>
          <p:nvPr/>
        </p:nvSpPr>
        <p:spPr>
          <a:xfrm>
            <a:off x="1231101" y="12419242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" name="object 7">
            <a:extLst>
              <a:ext uri="{FF2B5EF4-FFF2-40B4-BE49-F238E27FC236}">
                <a16:creationId xmlns:a16="http://schemas.microsoft.com/office/drawing/2014/main" id="{7F2C9867-B456-AD6D-EC37-1F48D8171794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29426" y="12416656"/>
            <a:ext cx="2393652" cy="466616"/>
          </a:xfrm>
          <a:prstGeom prst="rect">
            <a:avLst/>
          </a:prstGeom>
        </p:spPr>
      </p:pic>
      <p:sp>
        <p:nvSpPr>
          <p:cNvPr id="4" name="object 10">
            <a:extLst>
              <a:ext uri="{FF2B5EF4-FFF2-40B4-BE49-F238E27FC236}">
                <a16:creationId xmlns:a16="http://schemas.microsoft.com/office/drawing/2014/main" id="{1E22AB15-0572-600E-4E14-21B30C62371A}"/>
              </a:ext>
            </a:extLst>
          </p:cNvPr>
          <p:cNvSpPr/>
          <p:nvPr/>
        </p:nvSpPr>
        <p:spPr>
          <a:xfrm>
            <a:off x="594052" y="12025966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DDE27672-803F-22B2-C7C8-6EB7A96B1F3E}"/>
              </a:ext>
            </a:extLst>
          </p:cNvPr>
          <p:cNvSpPr/>
          <p:nvPr/>
        </p:nvSpPr>
        <p:spPr>
          <a:xfrm>
            <a:off x="798556" y="12224847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7414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"/>
            <a:ext cx="2644985" cy="13716000"/>
            <a:chOff x="0" y="1"/>
            <a:chExt cx="1983739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" cy="10287000"/>
            </a:xfrm>
            <a:custGeom>
              <a:avLst/>
              <a:gdLst/>
              <a:ahLst/>
              <a:cxnLst/>
              <a:rect l="l" t="t" r="r" b="b"/>
              <a:pathLst>
                <a:path w="1828800" h="10287000">
                  <a:moveTo>
                    <a:pt x="18287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" y="0"/>
                  </a:lnTo>
                  <a:lnTo>
                    <a:pt x="1828799" y="10286999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78459" y="3290173"/>
              <a:ext cx="304800" cy="6997065"/>
            </a:xfrm>
            <a:custGeom>
              <a:avLst/>
              <a:gdLst/>
              <a:ahLst/>
              <a:cxnLst/>
              <a:rect l="l" t="t" r="r" b="b"/>
              <a:pathLst>
                <a:path w="304800" h="6997065">
                  <a:moveTo>
                    <a:pt x="0" y="0"/>
                  </a:moveTo>
                  <a:lnTo>
                    <a:pt x="304799" y="0"/>
                  </a:lnTo>
                  <a:lnTo>
                    <a:pt x="304799" y="6996826"/>
                  </a:lnTo>
                  <a:lnTo>
                    <a:pt x="0" y="6996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9" name="object 9"/>
          <p:cNvSpPr/>
          <p:nvPr/>
        </p:nvSpPr>
        <p:spPr>
          <a:xfrm>
            <a:off x="5977452" y="5425743"/>
            <a:ext cx="9665545" cy="12700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5994401" y="6429043"/>
            <a:ext cx="9665545" cy="12700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5977450" y="7702393"/>
            <a:ext cx="9665545" cy="12700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5977449" y="8793695"/>
            <a:ext cx="9665545" cy="12700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217287" y="1359081"/>
            <a:ext cx="12743052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6400" spc="-140" dirty="0"/>
              <a:t>SCHEDULE FOR TODAY</a:t>
            </a:r>
            <a:endParaRPr sz="6400" spc="-147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3FB1A-68A6-6587-7579-9449E42169F5}"/>
              </a:ext>
            </a:extLst>
          </p:cNvPr>
          <p:cNvSpPr txBox="1"/>
          <p:nvPr/>
        </p:nvSpPr>
        <p:spPr>
          <a:xfrm>
            <a:off x="5977449" y="2788509"/>
            <a:ext cx="16003316" cy="909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733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Today we visit the 8 phases of EMDR through the lens of children.</a:t>
            </a:r>
          </a:p>
          <a:p>
            <a:pPr>
              <a:lnSpc>
                <a:spcPct val="200000"/>
              </a:lnSpc>
            </a:pPr>
            <a:r>
              <a:rPr lang="en-US" sz="3733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8:30 am -10:30 am, Reviewing Phases 1 and 2</a:t>
            </a:r>
          </a:p>
          <a:p>
            <a:pPr>
              <a:lnSpc>
                <a:spcPct val="200000"/>
              </a:lnSpc>
            </a:pPr>
            <a:r>
              <a:rPr lang="en-US" sz="3733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10:30 am -10:45 am, Break</a:t>
            </a:r>
          </a:p>
          <a:p>
            <a:pPr>
              <a:lnSpc>
                <a:spcPct val="200000"/>
              </a:lnSpc>
            </a:pPr>
            <a:r>
              <a:rPr lang="en-US" sz="3733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10:45 am -12:15 pm, Practice, Practice, Practice!</a:t>
            </a:r>
          </a:p>
          <a:p>
            <a:pPr>
              <a:lnSpc>
                <a:spcPct val="200000"/>
              </a:lnSpc>
            </a:pPr>
            <a:r>
              <a:rPr lang="en-US" sz="3733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12:15 pm -12:45 pm, Break</a:t>
            </a:r>
          </a:p>
          <a:p>
            <a:pPr>
              <a:lnSpc>
                <a:spcPct val="200000"/>
              </a:lnSpc>
            </a:pPr>
            <a:r>
              <a:rPr lang="en-US" sz="3733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12:45 pm - 2:15 pm, More Phase 2 issues</a:t>
            </a:r>
          </a:p>
          <a:p>
            <a:pPr>
              <a:lnSpc>
                <a:spcPct val="200000"/>
              </a:lnSpc>
            </a:pPr>
            <a:r>
              <a:rPr lang="en-US" sz="3733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2:15 pm - 2:30 pm, Break</a:t>
            </a:r>
          </a:p>
          <a:p>
            <a:pPr>
              <a:lnSpc>
                <a:spcPct val="200000"/>
              </a:lnSpc>
            </a:pPr>
            <a:r>
              <a:rPr lang="en-US" sz="3733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2:30 pm – 5:30 pm, Practice and expectations before next weekend</a:t>
            </a: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33C5BACC-F698-0002-DCE6-376F29178CD2}"/>
              </a:ext>
            </a:extLst>
          </p:cNvPr>
          <p:cNvSpPr/>
          <p:nvPr/>
        </p:nvSpPr>
        <p:spPr>
          <a:xfrm>
            <a:off x="6015421" y="11103831"/>
            <a:ext cx="9665545" cy="12700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AC3FAF66-C8AE-116C-5A6A-961D18613A0E}"/>
              </a:ext>
            </a:extLst>
          </p:cNvPr>
          <p:cNvSpPr/>
          <p:nvPr/>
        </p:nvSpPr>
        <p:spPr>
          <a:xfrm>
            <a:off x="6050456" y="12314279"/>
            <a:ext cx="9665545" cy="12700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4DB1AE59-118C-8F83-47F0-188D6F7EB2A4}"/>
              </a:ext>
            </a:extLst>
          </p:cNvPr>
          <p:cNvSpPr/>
          <p:nvPr/>
        </p:nvSpPr>
        <p:spPr>
          <a:xfrm>
            <a:off x="6015421" y="9893383"/>
            <a:ext cx="9665545" cy="12700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32D51EA5-9D0D-BD77-2CC6-B4628BE181FA}"/>
              </a:ext>
            </a:extLst>
          </p:cNvPr>
          <p:cNvSpPr/>
          <p:nvPr/>
        </p:nvSpPr>
        <p:spPr>
          <a:xfrm>
            <a:off x="19782879" y="12720074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25" name="object 7">
            <a:extLst>
              <a:ext uri="{FF2B5EF4-FFF2-40B4-BE49-F238E27FC236}">
                <a16:creationId xmlns:a16="http://schemas.microsoft.com/office/drawing/2014/main" id="{BFC3B971-B91B-C919-B317-D15FBE7A36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81204" y="12717488"/>
            <a:ext cx="2393652" cy="466616"/>
          </a:xfrm>
          <a:prstGeom prst="rect">
            <a:avLst/>
          </a:prstGeom>
        </p:spPr>
      </p:pic>
      <p:sp>
        <p:nvSpPr>
          <p:cNvPr id="26" name="object 10">
            <a:extLst>
              <a:ext uri="{FF2B5EF4-FFF2-40B4-BE49-F238E27FC236}">
                <a16:creationId xmlns:a16="http://schemas.microsoft.com/office/drawing/2014/main" id="{CCD12C47-9143-80DA-3631-CE22FFE32625}"/>
              </a:ext>
            </a:extLst>
          </p:cNvPr>
          <p:cNvSpPr/>
          <p:nvPr/>
        </p:nvSpPr>
        <p:spPr>
          <a:xfrm>
            <a:off x="19145830" y="12326798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3D62E841-41F0-E219-4962-2E4493F38430}"/>
              </a:ext>
            </a:extLst>
          </p:cNvPr>
          <p:cNvSpPr/>
          <p:nvPr/>
        </p:nvSpPr>
        <p:spPr>
          <a:xfrm>
            <a:off x="19350334" y="12525679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"/>
            <a:ext cx="2644985" cy="13716000"/>
            <a:chOff x="0" y="1"/>
            <a:chExt cx="1983739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" cy="10287000"/>
            </a:xfrm>
            <a:custGeom>
              <a:avLst/>
              <a:gdLst/>
              <a:ahLst/>
              <a:cxnLst/>
              <a:rect l="l" t="t" r="r" b="b"/>
              <a:pathLst>
                <a:path w="1828800" h="10287000">
                  <a:moveTo>
                    <a:pt x="18287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" y="0"/>
                  </a:lnTo>
                  <a:lnTo>
                    <a:pt x="1828799" y="10286999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78459" y="3290173"/>
              <a:ext cx="304800" cy="6997065"/>
            </a:xfrm>
            <a:custGeom>
              <a:avLst/>
              <a:gdLst/>
              <a:ahLst/>
              <a:cxnLst/>
              <a:rect l="l" t="t" r="r" b="b"/>
              <a:pathLst>
                <a:path w="304800" h="6997065">
                  <a:moveTo>
                    <a:pt x="0" y="0"/>
                  </a:moveTo>
                  <a:lnTo>
                    <a:pt x="304799" y="0"/>
                  </a:lnTo>
                  <a:lnTo>
                    <a:pt x="304799" y="6996826"/>
                  </a:lnTo>
                  <a:lnTo>
                    <a:pt x="0" y="6996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9" name="object 9"/>
          <p:cNvSpPr/>
          <p:nvPr/>
        </p:nvSpPr>
        <p:spPr>
          <a:xfrm>
            <a:off x="5977452" y="5425743"/>
            <a:ext cx="9665545" cy="12700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5994401" y="6429043"/>
            <a:ext cx="9665545" cy="12700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5977450" y="7702393"/>
            <a:ext cx="9665545" cy="12700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5977449" y="8793695"/>
            <a:ext cx="9665545" cy="12700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240147" y="2074970"/>
            <a:ext cx="17213453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6400" spc="-140" dirty="0"/>
              <a:t>SCHEDULE FOR ENTIRE TRAINING</a:t>
            </a:r>
            <a:endParaRPr sz="6400" spc="-147" dirty="0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33C5BACC-F698-0002-DCE6-376F29178CD2}"/>
              </a:ext>
            </a:extLst>
          </p:cNvPr>
          <p:cNvSpPr/>
          <p:nvPr/>
        </p:nvSpPr>
        <p:spPr>
          <a:xfrm>
            <a:off x="6015421" y="11103831"/>
            <a:ext cx="9665545" cy="12700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AC3FAF66-C8AE-116C-5A6A-961D18613A0E}"/>
              </a:ext>
            </a:extLst>
          </p:cNvPr>
          <p:cNvSpPr/>
          <p:nvPr/>
        </p:nvSpPr>
        <p:spPr>
          <a:xfrm>
            <a:off x="6050456" y="12314279"/>
            <a:ext cx="9665545" cy="12700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4DB1AE59-118C-8F83-47F0-188D6F7EB2A4}"/>
              </a:ext>
            </a:extLst>
          </p:cNvPr>
          <p:cNvSpPr/>
          <p:nvPr/>
        </p:nvSpPr>
        <p:spPr>
          <a:xfrm>
            <a:off x="6015421" y="9893383"/>
            <a:ext cx="9665545" cy="12700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79A6B-54B3-9D9A-92CD-2DB68A32F1F0}"/>
              </a:ext>
            </a:extLst>
          </p:cNvPr>
          <p:cNvSpPr txBox="1"/>
          <p:nvPr/>
        </p:nvSpPr>
        <p:spPr>
          <a:xfrm>
            <a:off x="5973943" y="3241102"/>
            <a:ext cx="16172111" cy="909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733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There are 6 days of training and an additional 10 hours </a:t>
            </a:r>
            <a:r>
              <a:rPr lang="en-US" sz="3733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of consultation.</a:t>
            </a:r>
            <a:endParaRPr lang="en-US" sz="3733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733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W1 Th: Review of entire model Phase 1 </a:t>
            </a:r>
          </a:p>
          <a:p>
            <a:pPr>
              <a:lnSpc>
                <a:spcPct val="200000"/>
              </a:lnSpc>
            </a:pPr>
            <a:r>
              <a:rPr lang="en-US" sz="3733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W1 F: Phase 2</a:t>
            </a:r>
          </a:p>
          <a:p>
            <a:pPr>
              <a:lnSpc>
                <a:spcPct val="200000"/>
              </a:lnSpc>
            </a:pPr>
            <a:r>
              <a:rPr lang="en-US" sz="3733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W2 Th: Phases 3 and 4</a:t>
            </a:r>
          </a:p>
          <a:p>
            <a:pPr>
              <a:lnSpc>
                <a:spcPct val="200000"/>
              </a:lnSpc>
            </a:pPr>
            <a:r>
              <a:rPr lang="en-US" sz="3733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W2 F: Phases 5,6,7,8</a:t>
            </a:r>
          </a:p>
          <a:p>
            <a:pPr>
              <a:lnSpc>
                <a:spcPct val="200000"/>
              </a:lnSpc>
            </a:pPr>
            <a:r>
              <a:rPr lang="en-US" sz="3733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Consultation dates</a:t>
            </a:r>
          </a:p>
          <a:p>
            <a:pPr>
              <a:lnSpc>
                <a:spcPct val="200000"/>
              </a:lnSpc>
            </a:pPr>
            <a:r>
              <a:rPr lang="en-US" sz="3733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W3 Th</a:t>
            </a:r>
          </a:p>
          <a:p>
            <a:pPr>
              <a:lnSpc>
                <a:spcPct val="200000"/>
              </a:lnSpc>
            </a:pPr>
            <a:r>
              <a:rPr lang="en-US" sz="3733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W3 F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0D1AA17-902B-E5D5-5673-F4B501456FB1}"/>
              </a:ext>
            </a:extLst>
          </p:cNvPr>
          <p:cNvSpPr/>
          <p:nvPr/>
        </p:nvSpPr>
        <p:spPr>
          <a:xfrm>
            <a:off x="19805739" y="12291651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BF94FE3E-235E-20AC-681C-BA2355B4134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04064" y="12289065"/>
            <a:ext cx="2393652" cy="466616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72333E02-CC8F-60B1-2BD5-5664B94C978C}"/>
              </a:ext>
            </a:extLst>
          </p:cNvPr>
          <p:cNvSpPr/>
          <p:nvPr/>
        </p:nvSpPr>
        <p:spPr>
          <a:xfrm>
            <a:off x="19168690" y="11898375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A61C0C42-1F1F-924C-A846-10D2E6E908EC}"/>
              </a:ext>
            </a:extLst>
          </p:cNvPr>
          <p:cNvSpPr/>
          <p:nvPr/>
        </p:nvSpPr>
        <p:spPr>
          <a:xfrm>
            <a:off x="19373194" y="12097256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2486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24384000" cy="3863340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29600" y="1430679"/>
            <a:ext cx="12315568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6400" spc="-140" dirty="0">
                <a:solidFill>
                  <a:schemeClr val="bg1"/>
                </a:solidFill>
              </a:rPr>
              <a:t>What is EMDR?</a:t>
            </a:r>
            <a:endParaRPr sz="6400" spc="-127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54128" y="5064760"/>
            <a:ext cx="406400" cy="865124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Google Shape;425;p16">
            <a:extLst>
              <a:ext uri="{FF2B5EF4-FFF2-40B4-BE49-F238E27FC236}">
                <a16:creationId xmlns:a16="http://schemas.microsoft.com/office/drawing/2014/main" id="{E43B8FDA-0C78-8623-E272-A98E468E7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44768" y="5048457"/>
            <a:ext cx="18239232" cy="8180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609585" indent="-609585">
              <a:lnSpc>
                <a:spcPct val="150000"/>
              </a:lnSpc>
              <a:spcBef>
                <a:spcPts val="0"/>
              </a:spcBef>
              <a:buClr>
                <a:srgbClr val="A8D08C"/>
              </a:buClr>
              <a:buSzPts val="4000"/>
            </a:pPr>
            <a:r>
              <a:rPr lang="en-US" sz="3733" b="0" dirty="0"/>
              <a:t>   Eye Movement Desensitization Reprocessing </a:t>
            </a:r>
            <a:endParaRPr sz="3733" b="0" dirty="0"/>
          </a:p>
          <a:p>
            <a:pPr marL="609585" indent="-609585">
              <a:lnSpc>
                <a:spcPct val="150000"/>
              </a:lnSpc>
              <a:spcBef>
                <a:spcPts val="2667"/>
              </a:spcBef>
              <a:buClr>
                <a:srgbClr val="A8D08C"/>
              </a:buClr>
              <a:buSzPts val="4000"/>
            </a:pPr>
            <a:r>
              <a:rPr lang="en-US" sz="3733" b="0" dirty="0"/>
              <a:t>   Three-Pronged Approach </a:t>
            </a:r>
            <a:endParaRPr sz="3733" b="0" dirty="0"/>
          </a:p>
          <a:p>
            <a:pPr marL="3047924" lvl="2" indent="-609585">
              <a:lnSpc>
                <a:spcPct val="150000"/>
              </a:lnSpc>
              <a:spcBef>
                <a:spcPts val="1333"/>
              </a:spcBef>
              <a:buClr>
                <a:srgbClr val="A8D08C"/>
              </a:buClr>
              <a:buSzPct val="100000"/>
              <a:buFont typeface="Wingdings" pitchFamily="2" charset="2"/>
              <a:buChar char="Ø"/>
            </a:pPr>
            <a:r>
              <a:rPr lang="en-US" sz="3733" dirty="0"/>
              <a:t>Past</a:t>
            </a:r>
            <a:endParaRPr sz="3733" dirty="0"/>
          </a:p>
          <a:p>
            <a:pPr marL="3047924" lvl="2" indent="-609585">
              <a:lnSpc>
                <a:spcPct val="150000"/>
              </a:lnSpc>
              <a:spcBef>
                <a:spcPts val="1333"/>
              </a:spcBef>
              <a:buClr>
                <a:srgbClr val="A8D08C"/>
              </a:buClr>
              <a:buSzPct val="100000"/>
              <a:buFont typeface="Wingdings" pitchFamily="2" charset="2"/>
              <a:buChar char="Ø"/>
            </a:pPr>
            <a:r>
              <a:rPr lang="en-US" sz="3733" dirty="0"/>
              <a:t>Present triggers</a:t>
            </a:r>
            <a:endParaRPr sz="3733" dirty="0"/>
          </a:p>
          <a:p>
            <a:pPr marL="3047924" lvl="2" indent="-609585">
              <a:lnSpc>
                <a:spcPct val="150000"/>
              </a:lnSpc>
              <a:spcBef>
                <a:spcPts val="1333"/>
              </a:spcBef>
              <a:buClr>
                <a:srgbClr val="A8D08C"/>
              </a:buClr>
              <a:buSzPct val="100000"/>
              <a:buFont typeface="Wingdings" pitchFamily="2" charset="2"/>
              <a:buChar char="Ø"/>
            </a:pPr>
            <a:r>
              <a:rPr lang="en-US" sz="3733" dirty="0"/>
              <a:t>Future</a:t>
            </a:r>
            <a:endParaRPr sz="3733" dirty="0"/>
          </a:p>
          <a:p>
            <a:pPr marL="609585" indent="-609585">
              <a:lnSpc>
                <a:spcPct val="150000"/>
              </a:lnSpc>
              <a:spcBef>
                <a:spcPts val="2667"/>
              </a:spcBef>
              <a:buClr>
                <a:srgbClr val="A8D08C"/>
              </a:buClr>
              <a:buSzPts val="4000"/>
            </a:pPr>
            <a:r>
              <a:rPr lang="en-US" sz="3733" b="0" dirty="0"/>
              <a:t>   Grounded in the AIP Model</a:t>
            </a:r>
            <a:endParaRPr sz="3733" b="0" dirty="0"/>
          </a:p>
          <a:p>
            <a:pPr marL="609585" indent="-609585">
              <a:lnSpc>
                <a:spcPct val="150000"/>
              </a:lnSpc>
              <a:spcBef>
                <a:spcPts val="2667"/>
              </a:spcBef>
              <a:buClr>
                <a:srgbClr val="A8D08C"/>
              </a:buClr>
              <a:buSzPts val="4000"/>
            </a:pPr>
            <a:r>
              <a:rPr lang="en-US" sz="3733" b="0" dirty="0"/>
              <a:t>   8 Phase Model</a:t>
            </a:r>
            <a:endParaRPr sz="3733" b="0" dirty="0"/>
          </a:p>
          <a:p>
            <a:pPr marL="1828754" lvl="1" indent="-338658">
              <a:spcBef>
                <a:spcPts val="1333"/>
              </a:spcBef>
              <a:buClr>
                <a:srgbClr val="A8D08C"/>
              </a:buClr>
              <a:buSzPts val="3200"/>
              <a:buNone/>
            </a:pPr>
            <a:endParaRPr sz="4267" dirty="0"/>
          </a:p>
          <a:p>
            <a:pPr marL="1219170" lvl="1" indent="0">
              <a:spcBef>
                <a:spcPts val="1333"/>
              </a:spcBef>
              <a:buClr>
                <a:srgbClr val="A8D08C"/>
              </a:buClr>
              <a:buSzPts val="3200"/>
              <a:buNone/>
            </a:pPr>
            <a:endParaRPr sz="4267" dirty="0"/>
          </a:p>
          <a:p>
            <a:pPr marL="0" indent="0">
              <a:spcBef>
                <a:spcPts val="2667"/>
              </a:spcBef>
              <a:buClr>
                <a:srgbClr val="A8D08C"/>
              </a:buClr>
              <a:buSzPts val="4000"/>
              <a:buNone/>
            </a:pPr>
            <a:endParaRPr sz="5333" dirty="0"/>
          </a:p>
        </p:txBody>
      </p:sp>
      <p:pic>
        <p:nvPicPr>
          <p:cNvPr id="9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C8958C9C-CA8D-59D7-ED6B-EB2CD76EE45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45168" y="11429309"/>
            <a:ext cx="3485264" cy="2773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28;p16">
            <a:extLst>
              <a:ext uri="{FF2B5EF4-FFF2-40B4-BE49-F238E27FC236}">
                <a16:creationId xmlns:a16="http://schemas.microsoft.com/office/drawing/2014/main" id="{1475EB4F-C8B0-16A2-E8E1-6B0D539D77EF}"/>
              </a:ext>
            </a:extLst>
          </p:cNvPr>
          <p:cNvSpPr/>
          <p:nvPr/>
        </p:nvSpPr>
        <p:spPr>
          <a:xfrm>
            <a:off x="20951569" y="12569928"/>
            <a:ext cx="2822832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2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EMDRIA.org</a:t>
            </a:r>
            <a:r>
              <a:rPr lang="en-US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2022</a:t>
            </a:r>
            <a:endParaRPr sz="2400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18A7A17A-A9C1-175C-30B3-340437E3D9B1}"/>
              </a:ext>
            </a:extLst>
          </p:cNvPr>
          <p:cNvSpPr/>
          <p:nvPr/>
        </p:nvSpPr>
        <p:spPr>
          <a:xfrm>
            <a:off x="1077911" y="12572514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3018F0D1-D48E-4779-5359-5408710BDCA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6236" y="12569928"/>
            <a:ext cx="2393652" cy="466616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F39B2CE8-BDA7-6074-F6F3-D7AC150E89E3}"/>
              </a:ext>
            </a:extLst>
          </p:cNvPr>
          <p:cNvSpPr/>
          <p:nvPr/>
        </p:nvSpPr>
        <p:spPr>
          <a:xfrm>
            <a:off x="440862" y="12179238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51E995D-2A7B-9405-5CE2-F0205CAC95F1}"/>
              </a:ext>
            </a:extLst>
          </p:cNvPr>
          <p:cNvSpPr/>
          <p:nvPr/>
        </p:nvSpPr>
        <p:spPr>
          <a:xfrm>
            <a:off x="645366" y="12378119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6328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147" y="2074970"/>
            <a:ext cx="10914252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6400" spc="-140" dirty="0"/>
              <a:t>The 8 Phases of EMDR</a:t>
            </a:r>
            <a:endParaRPr sz="6400" spc="-127" dirty="0"/>
          </a:p>
        </p:txBody>
      </p:sp>
      <p:sp>
        <p:nvSpPr>
          <p:cNvPr id="11" name="object 11"/>
          <p:cNvSpPr txBox="1"/>
          <p:nvPr/>
        </p:nvSpPr>
        <p:spPr>
          <a:xfrm>
            <a:off x="3667063" y="4467793"/>
            <a:ext cx="505460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6400" dirty="0">
                <a:solidFill>
                  <a:srgbClr val="FFFFFF"/>
                </a:solidFill>
                <a:latin typeface="Lato-Light"/>
                <a:cs typeface="Lato-Light"/>
              </a:rPr>
              <a:t>1</a:t>
            </a:r>
            <a:endParaRPr sz="6400" dirty="0">
              <a:latin typeface="Lato-Light"/>
              <a:cs typeface="La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7063" y="6381967"/>
            <a:ext cx="505460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6400" dirty="0">
                <a:solidFill>
                  <a:srgbClr val="FFFFFF"/>
                </a:solidFill>
                <a:latin typeface="Lato-Light"/>
                <a:cs typeface="Lato-Light"/>
              </a:rPr>
              <a:t>2</a:t>
            </a:r>
            <a:endParaRPr sz="6400">
              <a:latin typeface="Lato-Light"/>
              <a:cs typeface="Lato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86237" y="4510397"/>
            <a:ext cx="505460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6400" dirty="0">
                <a:solidFill>
                  <a:srgbClr val="FFFFFF"/>
                </a:solidFill>
                <a:latin typeface="Lato-Light"/>
                <a:cs typeface="Lato-Light"/>
              </a:rPr>
              <a:t>4</a:t>
            </a:r>
            <a:endParaRPr sz="6400" dirty="0">
              <a:latin typeface="Lato-Light"/>
              <a:cs typeface="Lato-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" y="1"/>
            <a:ext cx="2644985" cy="13716000"/>
            <a:chOff x="0" y="1"/>
            <a:chExt cx="1983739" cy="10287000"/>
          </a:xfrm>
        </p:grpSpPr>
        <p:sp>
          <p:nvSpPr>
            <p:cNvPr id="16" name="object 16"/>
            <p:cNvSpPr/>
            <p:nvPr/>
          </p:nvSpPr>
          <p:spPr>
            <a:xfrm>
              <a:off x="0" y="1"/>
              <a:ext cx="1828800" cy="10287000"/>
            </a:xfrm>
            <a:custGeom>
              <a:avLst/>
              <a:gdLst/>
              <a:ahLst/>
              <a:cxnLst/>
              <a:rect l="l" t="t" r="r" b="b"/>
              <a:pathLst>
                <a:path w="1828800" h="10287000">
                  <a:moveTo>
                    <a:pt x="18287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" y="0"/>
                  </a:lnTo>
                  <a:lnTo>
                    <a:pt x="1828799" y="10286999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8459" y="3290173"/>
              <a:ext cx="304800" cy="6997065"/>
            </a:xfrm>
            <a:custGeom>
              <a:avLst/>
              <a:gdLst/>
              <a:ahLst/>
              <a:cxnLst/>
              <a:rect l="l" t="t" r="r" b="b"/>
              <a:pathLst>
                <a:path w="304800" h="6997065">
                  <a:moveTo>
                    <a:pt x="0" y="0"/>
                  </a:moveTo>
                  <a:lnTo>
                    <a:pt x="304799" y="0"/>
                  </a:lnTo>
                  <a:lnTo>
                    <a:pt x="304799" y="6996826"/>
                  </a:lnTo>
                  <a:lnTo>
                    <a:pt x="0" y="6996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E24D0686-3439-E107-BFC9-125C7670316D}"/>
              </a:ext>
            </a:extLst>
          </p:cNvPr>
          <p:cNvSpPr txBox="1"/>
          <p:nvPr/>
        </p:nvSpPr>
        <p:spPr>
          <a:xfrm>
            <a:off x="13995473" y="6407371"/>
            <a:ext cx="505460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6400" dirty="0">
                <a:solidFill>
                  <a:srgbClr val="FFFFFF"/>
                </a:solidFill>
                <a:latin typeface="Lato-Light"/>
                <a:cs typeface="Lato-Light"/>
              </a:rPr>
              <a:t>5</a:t>
            </a:r>
            <a:endParaRPr sz="6400" dirty="0">
              <a:latin typeface="Lato-Light"/>
              <a:cs typeface="Lato-Light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E1B4214F-FD8B-CD9E-657D-5FA01E3CEE2C}"/>
              </a:ext>
            </a:extLst>
          </p:cNvPr>
          <p:cNvSpPr txBox="1"/>
          <p:nvPr/>
        </p:nvSpPr>
        <p:spPr>
          <a:xfrm>
            <a:off x="13995473" y="8326766"/>
            <a:ext cx="505460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6400" dirty="0">
                <a:solidFill>
                  <a:srgbClr val="FFFFFF"/>
                </a:solidFill>
                <a:latin typeface="Lato-Light"/>
                <a:cs typeface="Lato-Light"/>
              </a:rPr>
              <a:t>6</a:t>
            </a:r>
            <a:endParaRPr sz="6400" dirty="0">
              <a:latin typeface="Lato-Light"/>
              <a:cs typeface="Lato-Light"/>
            </a:endParaRPr>
          </a:p>
        </p:txBody>
      </p:sp>
      <p:sp>
        <p:nvSpPr>
          <p:cNvPr id="24" name="Google Shape;468;p18">
            <a:extLst>
              <a:ext uri="{FF2B5EF4-FFF2-40B4-BE49-F238E27FC236}">
                <a16:creationId xmlns:a16="http://schemas.microsoft.com/office/drawing/2014/main" id="{7316AEE8-CB19-5880-7E74-DAA7C62322B4}"/>
              </a:ext>
            </a:extLst>
          </p:cNvPr>
          <p:cNvSpPr txBox="1"/>
          <p:nvPr/>
        </p:nvSpPr>
        <p:spPr>
          <a:xfrm>
            <a:off x="15581045" y="10492873"/>
            <a:ext cx="11395903" cy="143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8) Reevaluation Phase</a:t>
            </a:r>
            <a:endParaRPr sz="4267" dirty="0"/>
          </a:p>
          <a:p>
            <a:endParaRPr sz="4267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25" name="Google Shape;473;p18">
            <a:extLst>
              <a:ext uri="{FF2B5EF4-FFF2-40B4-BE49-F238E27FC236}">
                <a16:creationId xmlns:a16="http://schemas.microsoft.com/office/drawing/2014/main" id="{857FD70C-C184-26AF-A31B-AC06F3D4761E}"/>
              </a:ext>
            </a:extLst>
          </p:cNvPr>
          <p:cNvGrpSpPr/>
          <p:nvPr/>
        </p:nvGrpSpPr>
        <p:grpSpPr>
          <a:xfrm>
            <a:off x="3667063" y="6195286"/>
            <a:ext cx="1271351" cy="1271351"/>
            <a:chOff x="4086808" y="6427001"/>
            <a:chExt cx="953513" cy="953513"/>
          </a:xfrm>
          <a:solidFill>
            <a:srgbClr val="B6DFCD"/>
          </a:solidFill>
        </p:grpSpPr>
        <p:sp>
          <p:nvSpPr>
            <p:cNvPr id="26" name="Google Shape;474;p18">
              <a:extLst>
                <a:ext uri="{FF2B5EF4-FFF2-40B4-BE49-F238E27FC236}">
                  <a16:creationId xmlns:a16="http://schemas.microsoft.com/office/drawing/2014/main" id="{8A29273D-8016-F5E0-A639-6280EE4FA4D6}"/>
                </a:ext>
              </a:extLst>
            </p:cNvPr>
            <p:cNvSpPr/>
            <p:nvPr/>
          </p:nvSpPr>
          <p:spPr>
            <a:xfrm>
              <a:off x="4086808" y="6427001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475;p18">
              <a:extLst>
                <a:ext uri="{FF2B5EF4-FFF2-40B4-BE49-F238E27FC236}">
                  <a16:creationId xmlns:a16="http://schemas.microsoft.com/office/drawing/2014/main" id="{89ECBAB8-F936-0EB3-6867-20C65ADE4ADE}"/>
                </a:ext>
              </a:extLst>
            </p:cNvPr>
            <p:cNvSpPr txBox="1"/>
            <p:nvPr/>
          </p:nvSpPr>
          <p:spPr>
            <a:xfrm>
              <a:off x="4338217" y="6549814"/>
              <a:ext cx="450694" cy="70779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-US" sz="5333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2</a:t>
              </a:r>
              <a:endParaRPr sz="2400"/>
            </a:p>
          </p:txBody>
        </p:sp>
      </p:grpSp>
      <p:grpSp>
        <p:nvGrpSpPr>
          <p:cNvPr id="28" name="Google Shape;476;p18">
            <a:extLst>
              <a:ext uri="{FF2B5EF4-FFF2-40B4-BE49-F238E27FC236}">
                <a16:creationId xmlns:a16="http://schemas.microsoft.com/office/drawing/2014/main" id="{42EA6066-CDDE-EF1D-8C82-6297D158E081}"/>
              </a:ext>
            </a:extLst>
          </p:cNvPr>
          <p:cNvGrpSpPr/>
          <p:nvPr/>
        </p:nvGrpSpPr>
        <p:grpSpPr>
          <a:xfrm>
            <a:off x="3667063" y="8285342"/>
            <a:ext cx="1271351" cy="1271351"/>
            <a:chOff x="4086808" y="7994543"/>
            <a:chExt cx="953513" cy="953513"/>
          </a:xfrm>
        </p:grpSpPr>
        <p:sp>
          <p:nvSpPr>
            <p:cNvPr id="29" name="Google Shape;477;p18">
              <a:extLst>
                <a:ext uri="{FF2B5EF4-FFF2-40B4-BE49-F238E27FC236}">
                  <a16:creationId xmlns:a16="http://schemas.microsoft.com/office/drawing/2014/main" id="{9B8ECC7B-679E-AC18-A507-212351EAB4BC}"/>
                </a:ext>
              </a:extLst>
            </p:cNvPr>
            <p:cNvSpPr/>
            <p:nvPr/>
          </p:nvSpPr>
          <p:spPr>
            <a:xfrm>
              <a:off x="4086808" y="7994543"/>
              <a:ext cx="953513" cy="953513"/>
            </a:xfrm>
            <a:prstGeom prst="roundRect">
              <a:avLst>
                <a:gd name="adj" fmla="val 16667"/>
              </a:avLst>
            </a:prstGeom>
            <a:solidFill>
              <a:srgbClr val="B6DFC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478;p18">
              <a:extLst>
                <a:ext uri="{FF2B5EF4-FFF2-40B4-BE49-F238E27FC236}">
                  <a16:creationId xmlns:a16="http://schemas.microsoft.com/office/drawing/2014/main" id="{8F365338-684F-0F6D-6E4C-9D5E6FB86517}"/>
                </a:ext>
              </a:extLst>
            </p:cNvPr>
            <p:cNvSpPr txBox="1"/>
            <p:nvPr/>
          </p:nvSpPr>
          <p:spPr>
            <a:xfrm>
              <a:off x="4338217" y="8117356"/>
              <a:ext cx="450694" cy="707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-US" sz="5333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3</a:t>
              </a:r>
              <a:endParaRPr sz="2400"/>
            </a:p>
          </p:txBody>
        </p:sp>
      </p:grpSp>
      <p:grpSp>
        <p:nvGrpSpPr>
          <p:cNvPr id="31" name="Google Shape;479;p18">
            <a:extLst>
              <a:ext uri="{FF2B5EF4-FFF2-40B4-BE49-F238E27FC236}">
                <a16:creationId xmlns:a16="http://schemas.microsoft.com/office/drawing/2014/main" id="{8F30C3DD-5D0D-31EB-382D-A543C1BEB2B7}"/>
              </a:ext>
            </a:extLst>
          </p:cNvPr>
          <p:cNvGrpSpPr/>
          <p:nvPr/>
        </p:nvGrpSpPr>
        <p:grpSpPr>
          <a:xfrm>
            <a:off x="3667063" y="10375398"/>
            <a:ext cx="1271351" cy="1271351"/>
            <a:chOff x="4086808" y="9562085"/>
            <a:chExt cx="953513" cy="953513"/>
          </a:xfrm>
          <a:solidFill>
            <a:srgbClr val="B6DFCD"/>
          </a:solidFill>
        </p:grpSpPr>
        <p:sp>
          <p:nvSpPr>
            <p:cNvPr id="32" name="Google Shape;480;p18">
              <a:extLst>
                <a:ext uri="{FF2B5EF4-FFF2-40B4-BE49-F238E27FC236}">
                  <a16:creationId xmlns:a16="http://schemas.microsoft.com/office/drawing/2014/main" id="{45D7D341-FADA-C93F-20C5-4AC767AA7C9D}"/>
                </a:ext>
              </a:extLst>
            </p:cNvPr>
            <p:cNvSpPr/>
            <p:nvPr/>
          </p:nvSpPr>
          <p:spPr>
            <a:xfrm>
              <a:off x="4086808" y="9562085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81;p18">
              <a:extLst>
                <a:ext uri="{FF2B5EF4-FFF2-40B4-BE49-F238E27FC236}">
                  <a16:creationId xmlns:a16="http://schemas.microsoft.com/office/drawing/2014/main" id="{29AD360D-31F2-F454-921F-7A3FC5A0F3D9}"/>
                </a:ext>
              </a:extLst>
            </p:cNvPr>
            <p:cNvSpPr txBox="1"/>
            <p:nvPr/>
          </p:nvSpPr>
          <p:spPr>
            <a:xfrm>
              <a:off x="4338217" y="9684898"/>
              <a:ext cx="450694" cy="70779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-US" sz="5333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4</a:t>
              </a:r>
              <a:endParaRPr sz="2400"/>
            </a:p>
          </p:txBody>
        </p:sp>
      </p:grpSp>
      <p:grpSp>
        <p:nvGrpSpPr>
          <p:cNvPr id="34" name="Google Shape;482;p18">
            <a:extLst>
              <a:ext uri="{FF2B5EF4-FFF2-40B4-BE49-F238E27FC236}">
                <a16:creationId xmlns:a16="http://schemas.microsoft.com/office/drawing/2014/main" id="{FD12FF68-A8C8-4220-985F-7EE45AEACBB1}"/>
              </a:ext>
            </a:extLst>
          </p:cNvPr>
          <p:cNvGrpSpPr/>
          <p:nvPr/>
        </p:nvGrpSpPr>
        <p:grpSpPr>
          <a:xfrm>
            <a:off x="13739353" y="4031167"/>
            <a:ext cx="1271351" cy="1271351"/>
            <a:chOff x="12651190" y="4896781"/>
            <a:chExt cx="953513" cy="953513"/>
          </a:xfrm>
        </p:grpSpPr>
        <p:sp>
          <p:nvSpPr>
            <p:cNvPr id="35" name="Google Shape;483;p18">
              <a:extLst>
                <a:ext uri="{FF2B5EF4-FFF2-40B4-BE49-F238E27FC236}">
                  <a16:creationId xmlns:a16="http://schemas.microsoft.com/office/drawing/2014/main" id="{C7AE5BBD-C6FC-7125-5885-DA0147EA471C}"/>
                </a:ext>
              </a:extLst>
            </p:cNvPr>
            <p:cNvSpPr/>
            <p:nvPr/>
          </p:nvSpPr>
          <p:spPr>
            <a:xfrm>
              <a:off x="12651190" y="4896781"/>
              <a:ext cx="953513" cy="953513"/>
            </a:xfrm>
            <a:prstGeom prst="roundRect">
              <a:avLst>
                <a:gd name="adj" fmla="val 16667"/>
              </a:avLst>
            </a:prstGeom>
            <a:solidFill>
              <a:srgbClr val="8BCC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84;p18">
              <a:extLst>
                <a:ext uri="{FF2B5EF4-FFF2-40B4-BE49-F238E27FC236}">
                  <a16:creationId xmlns:a16="http://schemas.microsoft.com/office/drawing/2014/main" id="{90F215B6-4F05-2FC2-9EC3-A457E6AC3FAF}"/>
                </a:ext>
              </a:extLst>
            </p:cNvPr>
            <p:cNvSpPr txBox="1"/>
            <p:nvPr/>
          </p:nvSpPr>
          <p:spPr>
            <a:xfrm>
              <a:off x="12902599" y="5019594"/>
              <a:ext cx="450694" cy="707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-US" sz="5333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5</a:t>
              </a:r>
              <a:endParaRPr sz="2400"/>
            </a:p>
          </p:txBody>
        </p:sp>
      </p:grpSp>
      <p:grpSp>
        <p:nvGrpSpPr>
          <p:cNvPr id="37" name="Google Shape;485;p18">
            <a:extLst>
              <a:ext uri="{FF2B5EF4-FFF2-40B4-BE49-F238E27FC236}">
                <a16:creationId xmlns:a16="http://schemas.microsoft.com/office/drawing/2014/main" id="{508FC6F3-0F55-6A65-D970-8F90E08B8D2C}"/>
              </a:ext>
            </a:extLst>
          </p:cNvPr>
          <p:cNvGrpSpPr/>
          <p:nvPr/>
        </p:nvGrpSpPr>
        <p:grpSpPr>
          <a:xfrm>
            <a:off x="13739353" y="6071461"/>
            <a:ext cx="1271351" cy="1271351"/>
            <a:chOff x="12651190" y="6427001"/>
            <a:chExt cx="953513" cy="953513"/>
          </a:xfrm>
          <a:solidFill>
            <a:srgbClr val="B6DFCD"/>
          </a:solidFill>
        </p:grpSpPr>
        <p:sp>
          <p:nvSpPr>
            <p:cNvPr id="38" name="Google Shape;486;p18">
              <a:extLst>
                <a:ext uri="{FF2B5EF4-FFF2-40B4-BE49-F238E27FC236}">
                  <a16:creationId xmlns:a16="http://schemas.microsoft.com/office/drawing/2014/main" id="{580DDB4D-4C3B-30D7-16BC-75C990CF8343}"/>
                </a:ext>
              </a:extLst>
            </p:cNvPr>
            <p:cNvSpPr/>
            <p:nvPr/>
          </p:nvSpPr>
          <p:spPr>
            <a:xfrm>
              <a:off x="12651190" y="6427001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87;p18">
              <a:extLst>
                <a:ext uri="{FF2B5EF4-FFF2-40B4-BE49-F238E27FC236}">
                  <a16:creationId xmlns:a16="http://schemas.microsoft.com/office/drawing/2014/main" id="{1E8071C5-B815-21A4-D2F7-EB07799A6204}"/>
                </a:ext>
              </a:extLst>
            </p:cNvPr>
            <p:cNvSpPr txBox="1"/>
            <p:nvPr/>
          </p:nvSpPr>
          <p:spPr>
            <a:xfrm>
              <a:off x="12902599" y="6549814"/>
              <a:ext cx="450694" cy="70779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-US" sz="5333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6</a:t>
              </a:r>
              <a:endParaRPr sz="2400"/>
            </a:p>
          </p:txBody>
        </p:sp>
      </p:grpSp>
      <p:grpSp>
        <p:nvGrpSpPr>
          <p:cNvPr id="40" name="Google Shape;488;p18">
            <a:extLst>
              <a:ext uri="{FF2B5EF4-FFF2-40B4-BE49-F238E27FC236}">
                <a16:creationId xmlns:a16="http://schemas.microsoft.com/office/drawing/2014/main" id="{F37A2229-A257-957E-0E08-23F25F5E72A2}"/>
              </a:ext>
            </a:extLst>
          </p:cNvPr>
          <p:cNvGrpSpPr/>
          <p:nvPr/>
        </p:nvGrpSpPr>
        <p:grpSpPr>
          <a:xfrm>
            <a:off x="13739353" y="8161517"/>
            <a:ext cx="1271351" cy="1271351"/>
            <a:chOff x="12651190" y="7994543"/>
            <a:chExt cx="953513" cy="953513"/>
          </a:xfrm>
          <a:solidFill>
            <a:srgbClr val="B6DFCD"/>
          </a:solidFill>
        </p:grpSpPr>
        <p:sp>
          <p:nvSpPr>
            <p:cNvPr id="41" name="Google Shape;489;p18">
              <a:extLst>
                <a:ext uri="{FF2B5EF4-FFF2-40B4-BE49-F238E27FC236}">
                  <a16:creationId xmlns:a16="http://schemas.microsoft.com/office/drawing/2014/main" id="{46062F8E-2988-77F9-F7CC-B60C80D0C944}"/>
                </a:ext>
              </a:extLst>
            </p:cNvPr>
            <p:cNvSpPr/>
            <p:nvPr/>
          </p:nvSpPr>
          <p:spPr>
            <a:xfrm>
              <a:off x="12651190" y="7994543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90;p18">
              <a:extLst>
                <a:ext uri="{FF2B5EF4-FFF2-40B4-BE49-F238E27FC236}">
                  <a16:creationId xmlns:a16="http://schemas.microsoft.com/office/drawing/2014/main" id="{08C6FC99-A343-61E7-9957-610467D3E78C}"/>
                </a:ext>
              </a:extLst>
            </p:cNvPr>
            <p:cNvSpPr txBox="1"/>
            <p:nvPr/>
          </p:nvSpPr>
          <p:spPr>
            <a:xfrm>
              <a:off x="12902599" y="8117356"/>
              <a:ext cx="450694" cy="70779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-US" sz="5333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7</a:t>
              </a:r>
              <a:endParaRPr sz="2400"/>
            </a:p>
          </p:txBody>
        </p:sp>
      </p:grpSp>
      <p:grpSp>
        <p:nvGrpSpPr>
          <p:cNvPr id="43" name="Google Shape;491;p18">
            <a:extLst>
              <a:ext uri="{FF2B5EF4-FFF2-40B4-BE49-F238E27FC236}">
                <a16:creationId xmlns:a16="http://schemas.microsoft.com/office/drawing/2014/main" id="{F5497186-490F-4034-8C08-09B61398C96F}"/>
              </a:ext>
            </a:extLst>
          </p:cNvPr>
          <p:cNvGrpSpPr/>
          <p:nvPr/>
        </p:nvGrpSpPr>
        <p:grpSpPr>
          <a:xfrm>
            <a:off x="13739353" y="10251573"/>
            <a:ext cx="1271351" cy="1271351"/>
            <a:chOff x="12651190" y="9562085"/>
            <a:chExt cx="953513" cy="953513"/>
          </a:xfrm>
          <a:solidFill>
            <a:srgbClr val="B6DFCD"/>
          </a:solidFill>
        </p:grpSpPr>
        <p:sp>
          <p:nvSpPr>
            <p:cNvPr id="44" name="Google Shape;492;p18">
              <a:extLst>
                <a:ext uri="{FF2B5EF4-FFF2-40B4-BE49-F238E27FC236}">
                  <a16:creationId xmlns:a16="http://schemas.microsoft.com/office/drawing/2014/main" id="{7BE2588D-3AB9-A6C1-5F48-2BAC320C6F40}"/>
                </a:ext>
              </a:extLst>
            </p:cNvPr>
            <p:cNvSpPr/>
            <p:nvPr/>
          </p:nvSpPr>
          <p:spPr>
            <a:xfrm>
              <a:off x="12651190" y="9562085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93;p18">
              <a:extLst>
                <a:ext uri="{FF2B5EF4-FFF2-40B4-BE49-F238E27FC236}">
                  <a16:creationId xmlns:a16="http://schemas.microsoft.com/office/drawing/2014/main" id="{0C3D8C68-1B7F-87A8-71A2-0B15203DB248}"/>
                </a:ext>
              </a:extLst>
            </p:cNvPr>
            <p:cNvSpPr txBox="1"/>
            <p:nvPr/>
          </p:nvSpPr>
          <p:spPr>
            <a:xfrm>
              <a:off x="12902599" y="9684898"/>
              <a:ext cx="450694" cy="70779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-US" sz="5333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8</a:t>
              </a:r>
              <a:endParaRPr sz="2400"/>
            </a:p>
          </p:txBody>
        </p:sp>
      </p:grpSp>
      <p:sp>
        <p:nvSpPr>
          <p:cNvPr id="46" name="Google Shape;494;p18">
            <a:extLst>
              <a:ext uri="{FF2B5EF4-FFF2-40B4-BE49-F238E27FC236}">
                <a16:creationId xmlns:a16="http://schemas.microsoft.com/office/drawing/2014/main" id="{9EA56341-B1FB-E2D6-2112-F97B474DDC09}"/>
              </a:ext>
            </a:extLst>
          </p:cNvPr>
          <p:cNvSpPr txBox="1"/>
          <p:nvPr/>
        </p:nvSpPr>
        <p:spPr>
          <a:xfrm>
            <a:off x="4985926" y="4348642"/>
            <a:ext cx="9503029" cy="114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1) Client History Phase</a:t>
            </a:r>
            <a:endParaRPr sz="4267" dirty="0"/>
          </a:p>
          <a:p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95;p18">
            <a:extLst>
              <a:ext uri="{FF2B5EF4-FFF2-40B4-BE49-F238E27FC236}">
                <a16:creationId xmlns:a16="http://schemas.microsoft.com/office/drawing/2014/main" id="{43E2024A-F791-A7DF-580E-B1B22BCA7807}"/>
              </a:ext>
            </a:extLst>
          </p:cNvPr>
          <p:cNvSpPr txBox="1"/>
          <p:nvPr/>
        </p:nvSpPr>
        <p:spPr>
          <a:xfrm>
            <a:off x="4993493" y="6346226"/>
            <a:ext cx="8868240" cy="114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2) Preparation Phase</a:t>
            </a:r>
            <a:endParaRPr sz="4267" dirty="0"/>
          </a:p>
          <a:p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96;p18">
            <a:extLst>
              <a:ext uri="{FF2B5EF4-FFF2-40B4-BE49-F238E27FC236}">
                <a16:creationId xmlns:a16="http://schemas.microsoft.com/office/drawing/2014/main" id="{EB243B4B-D738-47E9-FCE1-AA7C4857037D}"/>
              </a:ext>
            </a:extLst>
          </p:cNvPr>
          <p:cNvSpPr txBox="1"/>
          <p:nvPr/>
        </p:nvSpPr>
        <p:spPr>
          <a:xfrm>
            <a:off x="4985926" y="8351514"/>
            <a:ext cx="8887476" cy="114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b="1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3) Assessment Phase</a:t>
            </a:r>
            <a:endParaRPr sz="4267" dirty="0"/>
          </a:p>
          <a:p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7;p18">
            <a:extLst>
              <a:ext uri="{FF2B5EF4-FFF2-40B4-BE49-F238E27FC236}">
                <a16:creationId xmlns:a16="http://schemas.microsoft.com/office/drawing/2014/main" id="{53671E58-86D7-43EA-B3EB-F4C7D3129238}"/>
              </a:ext>
            </a:extLst>
          </p:cNvPr>
          <p:cNvSpPr txBox="1"/>
          <p:nvPr/>
        </p:nvSpPr>
        <p:spPr>
          <a:xfrm>
            <a:off x="5013950" y="10473593"/>
            <a:ext cx="9996753" cy="114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4) Desensitization Phase</a:t>
            </a:r>
            <a:endParaRPr sz="4267" dirty="0"/>
          </a:p>
          <a:p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498;p18">
            <a:extLst>
              <a:ext uri="{FF2B5EF4-FFF2-40B4-BE49-F238E27FC236}">
                <a16:creationId xmlns:a16="http://schemas.microsoft.com/office/drawing/2014/main" id="{49A1906E-17E6-B1CA-D40D-F9711E432E63}"/>
              </a:ext>
            </a:extLst>
          </p:cNvPr>
          <p:cNvSpPr txBox="1"/>
          <p:nvPr/>
        </p:nvSpPr>
        <p:spPr>
          <a:xfrm>
            <a:off x="15534734" y="4386898"/>
            <a:ext cx="8675879" cy="143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5) Installation Phase</a:t>
            </a:r>
            <a:endParaRPr sz="4267" dirty="0"/>
          </a:p>
          <a:p>
            <a:endParaRPr sz="42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499;p18">
            <a:extLst>
              <a:ext uri="{FF2B5EF4-FFF2-40B4-BE49-F238E27FC236}">
                <a16:creationId xmlns:a16="http://schemas.microsoft.com/office/drawing/2014/main" id="{2AC72C85-E1D3-88C6-048E-D13EF54E82BD}"/>
              </a:ext>
            </a:extLst>
          </p:cNvPr>
          <p:cNvSpPr txBox="1"/>
          <p:nvPr/>
        </p:nvSpPr>
        <p:spPr>
          <a:xfrm>
            <a:off x="15581045" y="6428414"/>
            <a:ext cx="8438636" cy="143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6) Body Scan Phase</a:t>
            </a:r>
            <a:endParaRPr sz="4267"/>
          </a:p>
          <a:p>
            <a:endParaRPr sz="42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00;p18">
            <a:extLst>
              <a:ext uri="{FF2B5EF4-FFF2-40B4-BE49-F238E27FC236}">
                <a16:creationId xmlns:a16="http://schemas.microsoft.com/office/drawing/2014/main" id="{FFAA3C47-8B6C-66B6-4CE8-8FC6E8F2F617}"/>
              </a:ext>
            </a:extLst>
          </p:cNvPr>
          <p:cNvSpPr txBox="1"/>
          <p:nvPr/>
        </p:nvSpPr>
        <p:spPr>
          <a:xfrm>
            <a:off x="15581044" y="8512587"/>
            <a:ext cx="7555915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7) Closure Phase</a:t>
            </a:r>
            <a:endParaRPr sz="4267"/>
          </a:p>
        </p:txBody>
      </p:sp>
      <p:grpSp>
        <p:nvGrpSpPr>
          <p:cNvPr id="53" name="Google Shape;470;p18">
            <a:extLst>
              <a:ext uri="{FF2B5EF4-FFF2-40B4-BE49-F238E27FC236}">
                <a16:creationId xmlns:a16="http://schemas.microsoft.com/office/drawing/2014/main" id="{129D294F-89EE-138D-082B-9BE18B446669}"/>
              </a:ext>
            </a:extLst>
          </p:cNvPr>
          <p:cNvGrpSpPr/>
          <p:nvPr/>
        </p:nvGrpSpPr>
        <p:grpSpPr>
          <a:xfrm>
            <a:off x="3610941" y="4194919"/>
            <a:ext cx="1271351" cy="1271351"/>
            <a:chOff x="4086808" y="4896781"/>
            <a:chExt cx="953513" cy="953513"/>
          </a:xfrm>
          <a:solidFill>
            <a:srgbClr val="B6DFCD"/>
          </a:solidFill>
        </p:grpSpPr>
        <p:sp>
          <p:nvSpPr>
            <p:cNvPr id="54" name="Google Shape;471;p18">
              <a:extLst>
                <a:ext uri="{FF2B5EF4-FFF2-40B4-BE49-F238E27FC236}">
                  <a16:creationId xmlns:a16="http://schemas.microsoft.com/office/drawing/2014/main" id="{BCFAF1CD-2462-45A9-743A-9D8B0183B435}"/>
                </a:ext>
              </a:extLst>
            </p:cNvPr>
            <p:cNvSpPr/>
            <p:nvPr/>
          </p:nvSpPr>
          <p:spPr>
            <a:xfrm>
              <a:off x="4086808" y="4896781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72;p18">
              <a:extLst>
                <a:ext uri="{FF2B5EF4-FFF2-40B4-BE49-F238E27FC236}">
                  <a16:creationId xmlns:a16="http://schemas.microsoft.com/office/drawing/2014/main" id="{24321CEB-8C8B-0024-F5B3-23839B2BEB47}"/>
                </a:ext>
              </a:extLst>
            </p:cNvPr>
            <p:cNvSpPr txBox="1"/>
            <p:nvPr/>
          </p:nvSpPr>
          <p:spPr>
            <a:xfrm>
              <a:off x="4338217" y="5019594"/>
              <a:ext cx="450694" cy="70779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-US" sz="5333" b="1" dirty="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1</a:t>
              </a:r>
              <a:endParaRPr sz="2400" dirty="0"/>
            </a:p>
          </p:txBody>
        </p:sp>
      </p:grpSp>
      <p:pic>
        <p:nvPicPr>
          <p:cNvPr id="58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CDF14FE3-AD56-1A00-13DF-72F18656675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56695" y="11482996"/>
            <a:ext cx="3485264" cy="277368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428;p16">
            <a:extLst>
              <a:ext uri="{FF2B5EF4-FFF2-40B4-BE49-F238E27FC236}">
                <a16:creationId xmlns:a16="http://schemas.microsoft.com/office/drawing/2014/main" id="{BAE7BBE0-392E-EE7B-6882-013078865E9F}"/>
              </a:ext>
            </a:extLst>
          </p:cNvPr>
          <p:cNvSpPr/>
          <p:nvPr/>
        </p:nvSpPr>
        <p:spPr>
          <a:xfrm>
            <a:off x="21196848" y="12637360"/>
            <a:ext cx="2822832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2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EMDRIA.org</a:t>
            </a:r>
            <a:r>
              <a:rPr lang="en-US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2022</a:t>
            </a:r>
            <a:endParaRPr sz="2400"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B9DEDA17-3B19-0512-214C-1E7F9BCA8AAC}"/>
              </a:ext>
            </a:extLst>
          </p:cNvPr>
          <p:cNvSpPr/>
          <p:nvPr/>
        </p:nvSpPr>
        <p:spPr>
          <a:xfrm>
            <a:off x="19498523" y="972672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DAE6B159-6A95-C228-AF31-197AB6EC059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96848" y="970086"/>
            <a:ext cx="2393652" cy="466616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50B11BC2-053F-14A5-EC91-D513BE03A914}"/>
              </a:ext>
            </a:extLst>
          </p:cNvPr>
          <p:cNvSpPr/>
          <p:nvPr/>
        </p:nvSpPr>
        <p:spPr>
          <a:xfrm>
            <a:off x="18861474" y="579396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9DA36082-9B2F-D25B-5B94-ED0D1B4744C7}"/>
              </a:ext>
            </a:extLst>
          </p:cNvPr>
          <p:cNvSpPr/>
          <p:nvPr/>
        </p:nvSpPr>
        <p:spPr>
          <a:xfrm>
            <a:off x="19065978" y="778277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205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8149" y="1"/>
            <a:ext cx="18195851" cy="137159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781749" y="5339927"/>
            <a:ext cx="406400" cy="8376073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13217" y="4838935"/>
            <a:ext cx="14470252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6400" dirty="0">
                <a:solidFill>
                  <a:srgbClr val="FFFFFF"/>
                </a:solidFill>
              </a:rPr>
              <a:t>LIGHTSTREAM EXERCISE</a:t>
            </a:r>
            <a:endParaRPr sz="6400" spc="-13" dirty="0">
              <a:solidFill>
                <a:srgbClr val="FFFFFF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58BE47-5444-530D-28D6-FB26F468309D}"/>
              </a:ext>
            </a:extLst>
          </p:cNvPr>
          <p:cNvCxnSpPr/>
          <p:nvPr/>
        </p:nvCxnSpPr>
        <p:spPr>
          <a:xfrm>
            <a:off x="11796383" y="6466953"/>
            <a:ext cx="4066061" cy="0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3">
            <a:extLst>
              <a:ext uri="{FF2B5EF4-FFF2-40B4-BE49-F238E27FC236}">
                <a16:creationId xmlns:a16="http://schemas.microsoft.com/office/drawing/2014/main" id="{D3514CEC-4C18-876D-8B3E-B312BC0E5968}"/>
              </a:ext>
            </a:extLst>
          </p:cNvPr>
          <p:cNvSpPr txBox="1">
            <a:spLocks/>
          </p:cNvSpPr>
          <p:nvPr/>
        </p:nvSpPr>
        <p:spPr>
          <a:xfrm>
            <a:off x="11796383" y="7092989"/>
            <a:ext cx="14470252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6400" dirty="0">
                <a:solidFill>
                  <a:srgbClr val="FFFFFF"/>
                </a:solidFill>
              </a:rPr>
              <a:t>PRACTICE</a:t>
            </a:r>
            <a:endParaRPr lang="en-US" sz="6400" spc="-13" dirty="0">
              <a:solidFill>
                <a:srgbClr val="FFFFFF"/>
              </a:solidFill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CA63A49-112D-DA59-B01C-AB7FA47880E1}"/>
              </a:ext>
            </a:extLst>
          </p:cNvPr>
          <p:cNvSpPr/>
          <p:nvPr/>
        </p:nvSpPr>
        <p:spPr>
          <a:xfrm>
            <a:off x="946020" y="765958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6EAEC9A6-30D0-F56A-B4BC-7B1541CA033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4345" y="763372"/>
            <a:ext cx="2393652" cy="466616"/>
          </a:xfrm>
          <a:prstGeom prst="rect">
            <a:avLst/>
          </a:prstGeom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id="{C9ED16C7-57C0-CE79-27A6-78358711C39E}"/>
              </a:ext>
            </a:extLst>
          </p:cNvPr>
          <p:cNvSpPr/>
          <p:nvPr/>
        </p:nvSpPr>
        <p:spPr>
          <a:xfrm>
            <a:off x="308971" y="372682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DB7E7514-CE24-7222-8958-9EFD6424FDBB}"/>
              </a:ext>
            </a:extLst>
          </p:cNvPr>
          <p:cNvSpPr/>
          <p:nvPr/>
        </p:nvSpPr>
        <p:spPr>
          <a:xfrm>
            <a:off x="513475" y="571563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0583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-246743"/>
            <a:ext cx="24383999" cy="13970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2201" y="4461684"/>
            <a:ext cx="13555852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6400" spc="-13" dirty="0"/>
              <a:t>HOW DID IT GO?</a:t>
            </a:r>
            <a:endParaRPr sz="6400" spc="-13" dirty="0"/>
          </a:p>
        </p:txBody>
      </p:sp>
      <p:sp>
        <p:nvSpPr>
          <p:cNvPr id="6" name="object 6"/>
          <p:cNvSpPr/>
          <p:nvPr/>
        </p:nvSpPr>
        <p:spPr>
          <a:xfrm>
            <a:off x="2237945" y="5340556"/>
            <a:ext cx="406400" cy="8376073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1877A352-2005-542E-267E-6648F172D8C6}"/>
              </a:ext>
            </a:extLst>
          </p:cNvPr>
          <p:cNvSpPr/>
          <p:nvPr/>
        </p:nvSpPr>
        <p:spPr>
          <a:xfrm>
            <a:off x="19805739" y="12291651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EFF0A46E-E29D-C7B3-8DE6-A88C486D7F9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04064" y="12289065"/>
            <a:ext cx="2393652" cy="466616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FA7292AD-25F9-E5CB-63A1-B7EA21C301A8}"/>
              </a:ext>
            </a:extLst>
          </p:cNvPr>
          <p:cNvSpPr/>
          <p:nvPr/>
        </p:nvSpPr>
        <p:spPr>
          <a:xfrm>
            <a:off x="19168690" y="11898375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FF4FFA3E-D7D8-18C5-E3F3-0FEAF06A81DF}"/>
              </a:ext>
            </a:extLst>
          </p:cNvPr>
          <p:cNvSpPr/>
          <p:nvPr/>
        </p:nvSpPr>
        <p:spPr>
          <a:xfrm>
            <a:off x="19373194" y="12097256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8921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3">
            <a:extLst>
              <a:ext uri="{FF2B5EF4-FFF2-40B4-BE49-F238E27FC236}">
                <a16:creationId xmlns:a16="http://schemas.microsoft.com/office/drawing/2014/main" id="{E4C3ABB8-84CF-A01B-5555-49C5B83C05E0}"/>
              </a:ext>
            </a:extLst>
          </p:cNvPr>
          <p:cNvGrpSpPr/>
          <p:nvPr/>
        </p:nvGrpSpPr>
        <p:grpSpPr>
          <a:xfrm>
            <a:off x="11149786" y="0"/>
            <a:ext cx="2644985" cy="13716000"/>
            <a:chOff x="0" y="1"/>
            <a:chExt cx="1983739" cy="10287000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150F6B8E-5B97-2303-837A-03D675437576}"/>
                </a:ext>
              </a:extLst>
            </p:cNvPr>
            <p:cNvSpPr/>
            <p:nvPr/>
          </p:nvSpPr>
          <p:spPr>
            <a:xfrm>
              <a:off x="0" y="3"/>
              <a:ext cx="1828800" cy="10287000"/>
            </a:xfrm>
            <a:custGeom>
              <a:avLst/>
              <a:gdLst/>
              <a:ahLst/>
              <a:cxnLst/>
              <a:rect l="l" t="t" r="r" b="b"/>
              <a:pathLst>
                <a:path w="1828800" h="10287000">
                  <a:moveTo>
                    <a:pt x="18287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" y="0"/>
                  </a:lnTo>
                  <a:lnTo>
                    <a:pt x="1828799" y="10286999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A9B66C42-B1A1-BB86-988A-5A503CDDCFEA}"/>
                </a:ext>
              </a:extLst>
            </p:cNvPr>
            <p:cNvSpPr/>
            <p:nvPr/>
          </p:nvSpPr>
          <p:spPr>
            <a:xfrm>
              <a:off x="1678459" y="1"/>
              <a:ext cx="304800" cy="6994525"/>
            </a:xfrm>
            <a:custGeom>
              <a:avLst/>
              <a:gdLst/>
              <a:ahLst/>
              <a:cxnLst/>
              <a:rect l="l" t="t" r="r" b="b"/>
              <a:pathLst>
                <a:path w="304800" h="6994525">
                  <a:moveTo>
                    <a:pt x="0" y="0"/>
                  </a:moveTo>
                  <a:lnTo>
                    <a:pt x="304799" y="0"/>
                  </a:lnTo>
                  <a:lnTo>
                    <a:pt x="304799" y="6993986"/>
                  </a:lnTo>
                  <a:lnTo>
                    <a:pt x="0" y="6993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D88333-335C-049F-25F6-8758B035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699" y="3027762"/>
            <a:ext cx="7677573" cy="3939540"/>
          </a:xfrm>
        </p:spPr>
        <p:txBody>
          <a:bodyPr>
            <a:normAutofit/>
          </a:bodyPr>
          <a:lstStyle/>
          <a:p>
            <a:r>
              <a:rPr lang="en-US" sz="6400" spc="-140" dirty="0"/>
              <a:t>SAFE CALM PLACE</a:t>
            </a:r>
            <a:endParaRPr lang="en-US" sz="6400" dirty="0"/>
          </a:p>
        </p:txBody>
      </p:sp>
      <p:pic>
        <p:nvPicPr>
          <p:cNvPr id="3" name="Picture 2" descr="A rocky beach with a body of water and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52008120-5E1D-7829-4267-18461918D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731" y="0"/>
            <a:ext cx="11149785" cy="1393460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5F8D2B-1BB8-524F-9853-924F23F8998C}"/>
              </a:ext>
            </a:extLst>
          </p:cNvPr>
          <p:cNvCxnSpPr/>
          <p:nvPr/>
        </p:nvCxnSpPr>
        <p:spPr>
          <a:xfrm>
            <a:off x="3568171" y="6096318"/>
            <a:ext cx="4066061" cy="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3">
            <a:extLst>
              <a:ext uri="{FF2B5EF4-FFF2-40B4-BE49-F238E27FC236}">
                <a16:creationId xmlns:a16="http://schemas.microsoft.com/office/drawing/2014/main" id="{ED6E5F11-646B-EDBC-8ABB-2F41D38B857E}"/>
              </a:ext>
            </a:extLst>
          </p:cNvPr>
          <p:cNvSpPr txBox="1">
            <a:spLocks/>
          </p:cNvSpPr>
          <p:nvPr/>
        </p:nvSpPr>
        <p:spPr>
          <a:xfrm>
            <a:off x="4178803" y="6734890"/>
            <a:ext cx="14470252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6400" dirty="0"/>
              <a:t>PRACTICE</a:t>
            </a:r>
            <a:endParaRPr lang="en-US" sz="6400" spc="-13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DFA36EC0-8838-5EF5-7E31-4C00F7E23213}"/>
              </a:ext>
            </a:extLst>
          </p:cNvPr>
          <p:cNvSpPr/>
          <p:nvPr/>
        </p:nvSpPr>
        <p:spPr>
          <a:xfrm>
            <a:off x="837505" y="12599219"/>
            <a:ext cx="1526540" cy="463973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939E50AB-7A4C-2240-F6EF-DBDBB1E04D5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5830" y="12596633"/>
            <a:ext cx="2393652" cy="466616"/>
          </a:xfrm>
          <a:prstGeom prst="rect">
            <a:avLst/>
          </a:prstGeom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id="{21390976-5266-D240-A189-BBE2FC320F7F}"/>
              </a:ext>
            </a:extLst>
          </p:cNvPr>
          <p:cNvSpPr/>
          <p:nvPr/>
        </p:nvSpPr>
        <p:spPr>
          <a:xfrm>
            <a:off x="200456" y="12205943"/>
            <a:ext cx="635845" cy="1179407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FC235914-6D8B-5756-4E2B-860B1AB13F17}"/>
              </a:ext>
            </a:extLst>
          </p:cNvPr>
          <p:cNvSpPr/>
          <p:nvPr/>
        </p:nvSpPr>
        <p:spPr>
          <a:xfrm>
            <a:off x="404960" y="12404824"/>
            <a:ext cx="670560" cy="88900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5226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2774</TotalTime>
  <Words>829</Words>
  <Application>Microsoft Macintosh PowerPoint</Application>
  <PresentationFormat>Custom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Lato</vt:lpstr>
      <vt:lpstr>Lato Black</vt:lpstr>
      <vt:lpstr>Lato Medium</vt:lpstr>
      <vt:lpstr>Lato-Black</vt:lpstr>
      <vt:lpstr>Lato-Light</vt:lpstr>
      <vt:lpstr>Marker Palafotz</vt:lpstr>
      <vt:lpstr>Wingdings</vt:lpstr>
      <vt:lpstr>Office Theme</vt:lpstr>
      <vt:lpstr>EMDR BASIC TRAINING  DAY 2</vt:lpstr>
      <vt:lpstr>QUESTIONS SO FAR?</vt:lpstr>
      <vt:lpstr>SCHEDULE FOR TODAY</vt:lpstr>
      <vt:lpstr>SCHEDULE FOR ENTIRE TRAINING</vt:lpstr>
      <vt:lpstr>What is EMDR?</vt:lpstr>
      <vt:lpstr>The 8 Phases of EMDR</vt:lpstr>
      <vt:lpstr>LIGHTSTREAM EXERCISE</vt:lpstr>
      <vt:lpstr>HOW DID IT GO?</vt:lpstr>
      <vt:lpstr>SAFE CALM PLACE</vt:lpstr>
      <vt:lpstr>HOW DID IT GO?</vt:lpstr>
      <vt:lpstr>Screening for Dissociation</vt:lpstr>
      <vt:lpstr>DISSOCIATION SCREENER TAKE THE DES</vt:lpstr>
      <vt:lpstr>Break into groups and discuss your experience</vt:lpstr>
      <vt:lpstr>HOW DID IT GO?</vt:lpstr>
      <vt:lpstr>Container Exercise </vt:lpstr>
      <vt:lpstr>HOW DID IT GO?</vt:lpstr>
      <vt:lpstr>Expectations for Next Weekend</vt:lpstr>
      <vt:lpstr>Next Weekend</vt:lpstr>
      <vt:lpstr>What is EMDR?</vt:lpstr>
      <vt:lpstr>The 8 Phases of EMDR</vt:lpstr>
      <vt:lpstr>ANY QUESTIONS?  THANKS FOR LISTENING!</vt:lpstr>
      <vt:lpstr>See you next month!</vt:lpstr>
      <vt:lpstr>References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Carol Hofford</cp:lastModifiedBy>
  <cp:revision>602</cp:revision>
  <cp:lastPrinted>2023-01-22T19:46:53Z</cp:lastPrinted>
  <dcterms:created xsi:type="dcterms:W3CDTF">2014-09-26T10:57:37Z</dcterms:created>
  <dcterms:modified xsi:type="dcterms:W3CDTF">2023-07-25T02:49:30Z</dcterms:modified>
</cp:coreProperties>
</file>