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82" r:id="rId4"/>
    <p:sldId id="258" r:id="rId5"/>
    <p:sldId id="281" r:id="rId6"/>
    <p:sldId id="264" r:id="rId7"/>
    <p:sldId id="283" r:id="rId8"/>
    <p:sldId id="263" r:id="rId9"/>
    <p:sldId id="284" r:id="rId10"/>
    <p:sldId id="285" r:id="rId11"/>
    <p:sldId id="286" r:id="rId12"/>
    <p:sldId id="261" r:id="rId13"/>
    <p:sldId id="287" r:id="rId14"/>
    <p:sldId id="288" r:id="rId15"/>
    <p:sldId id="279" r:id="rId16"/>
    <p:sldId id="265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8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6" r:id="rId35"/>
    <p:sldId id="307" r:id="rId36"/>
    <p:sldId id="276" r:id="rId37"/>
    <p:sldId id="308" r:id="rId38"/>
    <p:sldId id="275" r:id="rId3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8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CD"/>
    <a:srgbClr val="01A0C6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/>
    <p:restoredTop sz="95859"/>
  </p:normalViewPr>
  <p:slideViewPr>
    <p:cSldViewPr>
      <p:cViewPr varScale="1">
        <p:scale>
          <a:sx n="103" d="100"/>
          <a:sy n="103" d="100"/>
        </p:scale>
        <p:origin x="248" y="184"/>
      </p:cViewPr>
      <p:guideLst>
        <p:guide orient="horz" pos="3480"/>
        <p:guide pos="8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B3AD9-7255-C749-93A4-9D447CD3F047}" type="doc">
      <dgm:prSet loTypeId="urn:microsoft.com/office/officeart/2005/8/layout/vList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3B9F4C-3B6D-2442-BEF2-A578CFF787E1}">
      <dgm:prSet phldrT="[Text]"/>
      <dgm:spPr/>
      <dgm:t>
        <a:bodyPr/>
        <a:lstStyle/>
        <a:p>
          <a:r>
            <a: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Your name</a:t>
          </a:r>
        </a:p>
      </dgm:t>
    </dgm:pt>
    <dgm:pt modelId="{0E57A78D-BA68-D749-9B25-A20680C6C46B}" type="parTrans" cxnId="{8E624A30-B66C-7946-84FA-DE051804BA28}">
      <dgm:prSet/>
      <dgm:spPr/>
      <dgm:t>
        <a:bodyPr/>
        <a:lstStyle/>
        <a:p>
          <a:endParaRPr lang="en-US"/>
        </a:p>
      </dgm:t>
    </dgm:pt>
    <dgm:pt modelId="{66DE0D90-6F25-494D-A54D-F53DBA321D6E}" type="sibTrans" cxnId="{8E624A30-B66C-7946-84FA-DE051804BA28}">
      <dgm:prSet/>
      <dgm:spPr/>
      <dgm:t>
        <a:bodyPr/>
        <a:lstStyle/>
        <a:p>
          <a:endParaRPr lang="en-US"/>
        </a:p>
      </dgm:t>
    </dgm:pt>
    <dgm:pt modelId="{228A6B70-D410-544D-ADF3-A840D07CB89F}">
      <dgm:prSet phldrT="[Text]"/>
      <dgm:spPr>
        <a:solidFill>
          <a:srgbClr val="B6DFCD"/>
        </a:solidFill>
      </dgm:spPr>
      <dgm:t>
        <a:bodyPr/>
        <a:lstStyle/>
        <a:p>
          <a:r>
            <a: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Agency or setting</a:t>
          </a:r>
        </a:p>
      </dgm:t>
    </dgm:pt>
    <dgm:pt modelId="{EDEC73E2-7DA4-214B-B6D5-2CFB5FB3E0CB}" type="parTrans" cxnId="{3BE5BF3E-CB2E-8E48-89B1-308898DF3CB2}">
      <dgm:prSet/>
      <dgm:spPr/>
      <dgm:t>
        <a:bodyPr/>
        <a:lstStyle/>
        <a:p>
          <a:endParaRPr lang="en-US"/>
        </a:p>
      </dgm:t>
    </dgm:pt>
    <dgm:pt modelId="{FA788EB2-F57C-C648-8BE5-71CF836ABFBB}" type="sibTrans" cxnId="{3BE5BF3E-CB2E-8E48-89B1-308898DF3CB2}">
      <dgm:prSet/>
      <dgm:spPr/>
      <dgm:t>
        <a:bodyPr/>
        <a:lstStyle/>
        <a:p>
          <a:endParaRPr lang="en-US"/>
        </a:p>
      </dgm:t>
    </dgm:pt>
    <dgm:pt modelId="{3DF3E9A6-A08A-4147-8B5B-CF3A8559922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What you would like to get out of this training</a:t>
          </a:r>
        </a:p>
      </dgm:t>
    </dgm:pt>
    <dgm:pt modelId="{98464849-B19A-154E-9573-6E90AD711CAC}" type="parTrans" cxnId="{78B84459-CFE6-7145-BCBB-E18CBFD182F2}">
      <dgm:prSet/>
      <dgm:spPr/>
      <dgm:t>
        <a:bodyPr/>
        <a:lstStyle/>
        <a:p>
          <a:endParaRPr lang="en-US"/>
        </a:p>
      </dgm:t>
    </dgm:pt>
    <dgm:pt modelId="{0FFD5C4D-2735-1343-884D-54DB3E9AC23B}" type="sibTrans" cxnId="{78B84459-CFE6-7145-BCBB-E18CBFD182F2}">
      <dgm:prSet/>
      <dgm:spPr/>
      <dgm:t>
        <a:bodyPr/>
        <a:lstStyle/>
        <a:p>
          <a:endParaRPr lang="en-US"/>
        </a:p>
      </dgm:t>
    </dgm:pt>
    <dgm:pt modelId="{38D803E4-83D3-A447-96C8-EC9A17422E4C}" type="pres">
      <dgm:prSet presAssocID="{D97B3AD9-7255-C749-93A4-9D447CD3F047}" presName="linear" presStyleCnt="0">
        <dgm:presLayoutVars>
          <dgm:dir/>
          <dgm:resizeHandles val="exact"/>
        </dgm:presLayoutVars>
      </dgm:prSet>
      <dgm:spPr/>
    </dgm:pt>
    <dgm:pt modelId="{7A8CBD06-F0F0-F541-804B-798BC3EDFF5A}" type="pres">
      <dgm:prSet presAssocID="{143B9F4C-3B6D-2442-BEF2-A578CFF787E1}" presName="comp" presStyleCnt="0"/>
      <dgm:spPr/>
    </dgm:pt>
    <dgm:pt modelId="{8B459C71-983A-6B4A-8FF1-94D841D24B0C}" type="pres">
      <dgm:prSet presAssocID="{143B9F4C-3B6D-2442-BEF2-A578CFF787E1}" presName="box" presStyleLbl="node1" presStyleIdx="0" presStyleCnt="3"/>
      <dgm:spPr/>
    </dgm:pt>
    <dgm:pt modelId="{0A3A7F2C-D5F4-E945-86BA-6F93D679708B}" type="pres">
      <dgm:prSet presAssocID="{143B9F4C-3B6D-2442-BEF2-A578CFF787E1}" presName="img" presStyleLbl="fgImgPlace1" presStyleIdx="0" presStyleCnt="3" custScaleX="101030" custScaleY="950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4000" b="-34000"/>
          </a:stretch>
        </a:blipFill>
      </dgm:spPr>
      <dgm:extLst>
        <a:ext uri="{E40237B7-FDA0-4F09-8148-C483321AD2D9}">
          <dgm14:cNvPr xmlns:dgm14="http://schemas.microsoft.com/office/drawing/2010/diagram" id="0" name="" descr="User outline"/>
        </a:ext>
      </dgm:extLst>
    </dgm:pt>
    <dgm:pt modelId="{F8DF5440-8BE4-FB47-9916-B54CD41D84E6}" type="pres">
      <dgm:prSet presAssocID="{143B9F4C-3B6D-2442-BEF2-A578CFF787E1}" presName="text" presStyleLbl="node1" presStyleIdx="0" presStyleCnt="3">
        <dgm:presLayoutVars>
          <dgm:bulletEnabled val="1"/>
        </dgm:presLayoutVars>
      </dgm:prSet>
      <dgm:spPr/>
    </dgm:pt>
    <dgm:pt modelId="{E62322F9-E7FC-2C48-BAAC-DE38B8597045}" type="pres">
      <dgm:prSet presAssocID="{66DE0D90-6F25-494D-A54D-F53DBA321D6E}" presName="spacer" presStyleCnt="0"/>
      <dgm:spPr/>
    </dgm:pt>
    <dgm:pt modelId="{FACB8E14-A3EF-6A42-B02A-32AC1E49AFED}" type="pres">
      <dgm:prSet presAssocID="{228A6B70-D410-544D-ADF3-A840D07CB89F}" presName="comp" presStyleCnt="0"/>
      <dgm:spPr/>
    </dgm:pt>
    <dgm:pt modelId="{552E13C4-B6AD-D647-B692-D81C2E2EFE52}" type="pres">
      <dgm:prSet presAssocID="{228A6B70-D410-544D-ADF3-A840D07CB89F}" presName="box" presStyleLbl="node1" presStyleIdx="1" presStyleCnt="3"/>
      <dgm:spPr/>
    </dgm:pt>
    <dgm:pt modelId="{409A84A5-02A8-7647-82D7-6CBCD2323451}" type="pres">
      <dgm:prSet presAssocID="{228A6B70-D410-544D-ADF3-A840D07CB89F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4000" b="-34000"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85EF5ED1-B034-AD4F-941B-5C75A6509BBD}" type="pres">
      <dgm:prSet presAssocID="{228A6B70-D410-544D-ADF3-A840D07CB89F}" presName="text" presStyleLbl="node1" presStyleIdx="1" presStyleCnt="3">
        <dgm:presLayoutVars>
          <dgm:bulletEnabled val="1"/>
        </dgm:presLayoutVars>
      </dgm:prSet>
      <dgm:spPr/>
    </dgm:pt>
    <dgm:pt modelId="{FCD87612-9A6A-CF4A-9F18-0AF1FCE73864}" type="pres">
      <dgm:prSet presAssocID="{FA788EB2-F57C-C648-8BE5-71CF836ABFBB}" presName="spacer" presStyleCnt="0"/>
      <dgm:spPr/>
    </dgm:pt>
    <dgm:pt modelId="{52F2BD48-329B-E346-82BE-7793B193C40E}" type="pres">
      <dgm:prSet presAssocID="{3DF3E9A6-A08A-4147-8B5B-CF3A85599223}" presName="comp" presStyleCnt="0"/>
      <dgm:spPr/>
    </dgm:pt>
    <dgm:pt modelId="{4245BBAD-A4F5-764F-8C9F-ED5426121DB6}" type="pres">
      <dgm:prSet presAssocID="{3DF3E9A6-A08A-4147-8B5B-CF3A85599223}" presName="box" presStyleLbl="node1" presStyleIdx="2" presStyleCnt="3"/>
      <dgm:spPr/>
    </dgm:pt>
    <dgm:pt modelId="{A9B09AD6-3C2B-3A41-AB57-DA8C9A2C7BC9}" type="pres">
      <dgm:prSet presAssocID="{3DF3E9A6-A08A-4147-8B5B-CF3A85599223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4000" b="-34000"/>
          </a:stretch>
        </a:blipFill>
      </dgm:spPr>
      <dgm:extLst>
        <a:ext uri="{E40237B7-FDA0-4F09-8148-C483321AD2D9}">
          <dgm14:cNvPr xmlns:dgm14="http://schemas.microsoft.com/office/drawing/2010/diagram" id="0" name="" descr="Mountains with solid fill"/>
        </a:ext>
      </dgm:extLst>
    </dgm:pt>
    <dgm:pt modelId="{0E1B3B1C-3D02-1E40-AC5E-6C6117FAFE8B}" type="pres">
      <dgm:prSet presAssocID="{3DF3E9A6-A08A-4147-8B5B-CF3A85599223}" presName="text" presStyleLbl="node1" presStyleIdx="2" presStyleCnt="3">
        <dgm:presLayoutVars>
          <dgm:bulletEnabled val="1"/>
        </dgm:presLayoutVars>
      </dgm:prSet>
      <dgm:spPr/>
    </dgm:pt>
  </dgm:ptLst>
  <dgm:cxnLst>
    <dgm:cxn modelId="{BC33E32C-BFDA-A046-AE80-211E48D423B5}" type="presOf" srcId="{143B9F4C-3B6D-2442-BEF2-A578CFF787E1}" destId="{F8DF5440-8BE4-FB47-9916-B54CD41D84E6}" srcOrd="1" destOrd="0" presId="urn:microsoft.com/office/officeart/2005/8/layout/vList4"/>
    <dgm:cxn modelId="{8E624A30-B66C-7946-84FA-DE051804BA28}" srcId="{D97B3AD9-7255-C749-93A4-9D447CD3F047}" destId="{143B9F4C-3B6D-2442-BEF2-A578CFF787E1}" srcOrd="0" destOrd="0" parTransId="{0E57A78D-BA68-D749-9B25-A20680C6C46B}" sibTransId="{66DE0D90-6F25-494D-A54D-F53DBA321D6E}"/>
    <dgm:cxn modelId="{3BE5BF3E-CB2E-8E48-89B1-308898DF3CB2}" srcId="{D97B3AD9-7255-C749-93A4-9D447CD3F047}" destId="{228A6B70-D410-544D-ADF3-A840D07CB89F}" srcOrd="1" destOrd="0" parTransId="{EDEC73E2-7DA4-214B-B6D5-2CFB5FB3E0CB}" sibTransId="{FA788EB2-F57C-C648-8BE5-71CF836ABFBB}"/>
    <dgm:cxn modelId="{40614158-F94C-4F41-8908-140F031BC3F0}" type="presOf" srcId="{D97B3AD9-7255-C749-93A4-9D447CD3F047}" destId="{38D803E4-83D3-A447-96C8-EC9A17422E4C}" srcOrd="0" destOrd="0" presId="urn:microsoft.com/office/officeart/2005/8/layout/vList4"/>
    <dgm:cxn modelId="{78B84459-CFE6-7145-BCBB-E18CBFD182F2}" srcId="{D97B3AD9-7255-C749-93A4-9D447CD3F047}" destId="{3DF3E9A6-A08A-4147-8B5B-CF3A85599223}" srcOrd="2" destOrd="0" parTransId="{98464849-B19A-154E-9573-6E90AD711CAC}" sibTransId="{0FFD5C4D-2735-1343-884D-54DB3E9AC23B}"/>
    <dgm:cxn modelId="{80A1C166-88B2-4547-AE18-24E71C140FC2}" type="presOf" srcId="{228A6B70-D410-544D-ADF3-A840D07CB89F}" destId="{552E13C4-B6AD-D647-B692-D81C2E2EFE52}" srcOrd="0" destOrd="0" presId="urn:microsoft.com/office/officeart/2005/8/layout/vList4"/>
    <dgm:cxn modelId="{D2077D93-E18A-D947-A5F2-3AB3F396E545}" type="presOf" srcId="{3DF3E9A6-A08A-4147-8B5B-CF3A85599223}" destId="{4245BBAD-A4F5-764F-8C9F-ED5426121DB6}" srcOrd="0" destOrd="0" presId="urn:microsoft.com/office/officeart/2005/8/layout/vList4"/>
    <dgm:cxn modelId="{89DD4FB9-B137-1C46-8F39-E4C3D8CFA0D3}" type="presOf" srcId="{228A6B70-D410-544D-ADF3-A840D07CB89F}" destId="{85EF5ED1-B034-AD4F-941B-5C75A6509BBD}" srcOrd="1" destOrd="0" presId="urn:microsoft.com/office/officeart/2005/8/layout/vList4"/>
    <dgm:cxn modelId="{95370BC3-4717-A34D-A463-0065A7573E4F}" type="presOf" srcId="{3DF3E9A6-A08A-4147-8B5B-CF3A85599223}" destId="{0E1B3B1C-3D02-1E40-AC5E-6C6117FAFE8B}" srcOrd="1" destOrd="0" presId="urn:microsoft.com/office/officeart/2005/8/layout/vList4"/>
    <dgm:cxn modelId="{B03404D6-1F54-3446-B73D-F0611E44FC3C}" type="presOf" srcId="{143B9F4C-3B6D-2442-BEF2-A578CFF787E1}" destId="{8B459C71-983A-6B4A-8FF1-94D841D24B0C}" srcOrd="0" destOrd="0" presId="urn:microsoft.com/office/officeart/2005/8/layout/vList4"/>
    <dgm:cxn modelId="{66C83067-8317-4848-A9A9-6457B1CEDEC8}" type="presParOf" srcId="{38D803E4-83D3-A447-96C8-EC9A17422E4C}" destId="{7A8CBD06-F0F0-F541-804B-798BC3EDFF5A}" srcOrd="0" destOrd="0" presId="urn:microsoft.com/office/officeart/2005/8/layout/vList4"/>
    <dgm:cxn modelId="{B7FABBE3-8AB3-C043-840D-EE6393144E77}" type="presParOf" srcId="{7A8CBD06-F0F0-F541-804B-798BC3EDFF5A}" destId="{8B459C71-983A-6B4A-8FF1-94D841D24B0C}" srcOrd="0" destOrd="0" presId="urn:microsoft.com/office/officeart/2005/8/layout/vList4"/>
    <dgm:cxn modelId="{8A3F55B7-321F-B942-8D61-DFB4C265619A}" type="presParOf" srcId="{7A8CBD06-F0F0-F541-804B-798BC3EDFF5A}" destId="{0A3A7F2C-D5F4-E945-86BA-6F93D679708B}" srcOrd="1" destOrd="0" presId="urn:microsoft.com/office/officeart/2005/8/layout/vList4"/>
    <dgm:cxn modelId="{DD9135D0-F3F3-A841-BB4A-D1544423E9F5}" type="presParOf" srcId="{7A8CBD06-F0F0-F541-804B-798BC3EDFF5A}" destId="{F8DF5440-8BE4-FB47-9916-B54CD41D84E6}" srcOrd="2" destOrd="0" presId="urn:microsoft.com/office/officeart/2005/8/layout/vList4"/>
    <dgm:cxn modelId="{28AE8922-1441-5D4B-852E-1C737F1063D8}" type="presParOf" srcId="{38D803E4-83D3-A447-96C8-EC9A17422E4C}" destId="{E62322F9-E7FC-2C48-BAAC-DE38B8597045}" srcOrd="1" destOrd="0" presId="urn:microsoft.com/office/officeart/2005/8/layout/vList4"/>
    <dgm:cxn modelId="{400BFFEE-C3B0-F745-89FD-6F7318383949}" type="presParOf" srcId="{38D803E4-83D3-A447-96C8-EC9A17422E4C}" destId="{FACB8E14-A3EF-6A42-B02A-32AC1E49AFED}" srcOrd="2" destOrd="0" presId="urn:microsoft.com/office/officeart/2005/8/layout/vList4"/>
    <dgm:cxn modelId="{D1D35BC1-A97E-2949-9508-F3529AC6E503}" type="presParOf" srcId="{FACB8E14-A3EF-6A42-B02A-32AC1E49AFED}" destId="{552E13C4-B6AD-D647-B692-D81C2E2EFE52}" srcOrd="0" destOrd="0" presId="urn:microsoft.com/office/officeart/2005/8/layout/vList4"/>
    <dgm:cxn modelId="{136BE8CC-758D-B74C-A21B-6F78738C8C5F}" type="presParOf" srcId="{FACB8E14-A3EF-6A42-B02A-32AC1E49AFED}" destId="{409A84A5-02A8-7647-82D7-6CBCD2323451}" srcOrd="1" destOrd="0" presId="urn:microsoft.com/office/officeart/2005/8/layout/vList4"/>
    <dgm:cxn modelId="{B5B8B23E-64DA-5A46-88CC-9771CD0BD8A2}" type="presParOf" srcId="{FACB8E14-A3EF-6A42-B02A-32AC1E49AFED}" destId="{85EF5ED1-B034-AD4F-941B-5C75A6509BBD}" srcOrd="2" destOrd="0" presId="urn:microsoft.com/office/officeart/2005/8/layout/vList4"/>
    <dgm:cxn modelId="{C7CF2BE9-99AA-1C45-AFD6-4F3BFED01E86}" type="presParOf" srcId="{38D803E4-83D3-A447-96C8-EC9A17422E4C}" destId="{FCD87612-9A6A-CF4A-9F18-0AF1FCE73864}" srcOrd="3" destOrd="0" presId="urn:microsoft.com/office/officeart/2005/8/layout/vList4"/>
    <dgm:cxn modelId="{3202F468-9936-9A4F-BF6C-D2B033914CA1}" type="presParOf" srcId="{38D803E4-83D3-A447-96C8-EC9A17422E4C}" destId="{52F2BD48-329B-E346-82BE-7793B193C40E}" srcOrd="4" destOrd="0" presId="urn:microsoft.com/office/officeart/2005/8/layout/vList4"/>
    <dgm:cxn modelId="{C10E10E7-B90F-B64B-BCEE-F2F14B051B2B}" type="presParOf" srcId="{52F2BD48-329B-E346-82BE-7793B193C40E}" destId="{4245BBAD-A4F5-764F-8C9F-ED5426121DB6}" srcOrd="0" destOrd="0" presId="urn:microsoft.com/office/officeart/2005/8/layout/vList4"/>
    <dgm:cxn modelId="{CD0374C4-EFDE-AD48-A1B5-B240451F3705}" type="presParOf" srcId="{52F2BD48-329B-E346-82BE-7793B193C40E}" destId="{A9B09AD6-3C2B-3A41-AB57-DA8C9A2C7BC9}" srcOrd="1" destOrd="0" presId="urn:microsoft.com/office/officeart/2005/8/layout/vList4"/>
    <dgm:cxn modelId="{E5FA56A6-6684-4F4A-9E37-2C46E5355E23}" type="presParOf" srcId="{52F2BD48-329B-E346-82BE-7793B193C40E}" destId="{0E1B3B1C-3D02-1E40-AC5E-6C6117FAFE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59C71-983A-6B4A-8FF1-94D841D24B0C}">
      <dsp:nvSpPr>
        <dsp:cNvPr id="0" name=""/>
        <dsp:cNvSpPr/>
      </dsp:nvSpPr>
      <dsp:spPr>
        <a:xfrm>
          <a:off x="0" y="0"/>
          <a:ext cx="9736665" cy="22172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Your name</a:t>
          </a:r>
        </a:p>
      </dsp:txBody>
      <dsp:txXfrm>
        <a:off x="2169053" y="0"/>
        <a:ext cx="7567612" cy="2217206"/>
      </dsp:txXfrm>
    </dsp:sp>
    <dsp:sp modelId="{0A3A7F2C-D5F4-E945-86BA-6F93D679708B}">
      <dsp:nvSpPr>
        <dsp:cNvPr id="0" name=""/>
        <dsp:cNvSpPr/>
      </dsp:nvSpPr>
      <dsp:spPr>
        <a:xfrm>
          <a:off x="211691" y="265860"/>
          <a:ext cx="1967390" cy="16854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E13C4-B6AD-D647-B692-D81C2E2EFE52}">
      <dsp:nvSpPr>
        <dsp:cNvPr id="0" name=""/>
        <dsp:cNvSpPr/>
      </dsp:nvSpPr>
      <dsp:spPr>
        <a:xfrm>
          <a:off x="0" y="2438927"/>
          <a:ext cx="9736665" cy="2217206"/>
        </a:xfrm>
        <a:prstGeom prst="roundRect">
          <a:avLst>
            <a:gd name="adj" fmla="val 10000"/>
          </a:avLst>
        </a:prstGeom>
        <a:solidFill>
          <a:srgbClr val="B6DF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Agency or setting</a:t>
          </a:r>
        </a:p>
      </dsp:txBody>
      <dsp:txXfrm>
        <a:off x="2169053" y="2438927"/>
        <a:ext cx="7567612" cy="2217206"/>
      </dsp:txXfrm>
    </dsp:sp>
    <dsp:sp modelId="{409A84A5-02A8-7647-82D7-6CBCD2323451}">
      <dsp:nvSpPr>
        <dsp:cNvPr id="0" name=""/>
        <dsp:cNvSpPr/>
      </dsp:nvSpPr>
      <dsp:spPr>
        <a:xfrm>
          <a:off x="221720" y="2660647"/>
          <a:ext cx="1947333" cy="1773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5BBAD-A4F5-764F-8C9F-ED5426121DB6}">
      <dsp:nvSpPr>
        <dsp:cNvPr id="0" name=""/>
        <dsp:cNvSpPr/>
      </dsp:nvSpPr>
      <dsp:spPr>
        <a:xfrm>
          <a:off x="0" y="4877854"/>
          <a:ext cx="9736665" cy="221720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rPr>
            <a:t>What you would like to get out of this training</a:t>
          </a:r>
        </a:p>
      </dsp:txBody>
      <dsp:txXfrm>
        <a:off x="2169053" y="4877854"/>
        <a:ext cx="7567612" cy="2217206"/>
      </dsp:txXfrm>
    </dsp:sp>
    <dsp:sp modelId="{A9B09AD6-3C2B-3A41-AB57-DA8C9A2C7BC9}">
      <dsp:nvSpPr>
        <dsp:cNvPr id="0" name=""/>
        <dsp:cNvSpPr/>
      </dsp:nvSpPr>
      <dsp:spPr>
        <a:xfrm>
          <a:off x="221720" y="5099575"/>
          <a:ext cx="1947333" cy="1773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55FC1-2A64-CF42-A5B7-346A28C6A83B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A7AC0-E426-A94C-9828-33921A8EB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" cy="10287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1828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" y="0"/>
                </a:lnTo>
                <a:lnTo>
                  <a:pt x="1828799" y="10286999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78459" y="1"/>
            <a:ext cx="304800" cy="6994525"/>
          </a:xfrm>
          <a:custGeom>
            <a:avLst/>
            <a:gdLst/>
            <a:ahLst/>
            <a:cxnLst/>
            <a:rect l="l" t="t" r="r" b="b"/>
            <a:pathLst>
              <a:path w="304800" h="6994525">
                <a:moveTo>
                  <a:pt x="0" y="0"/>
                </a:moveTo>
                <a:lnTo>
                  <a:pt x="304799" y="0"/>
                </a:lnTo>
                <a:lnTo>
                  <a:pt x="304799" y="6993986"/>
                </a:lnTo>
                <a:lnTo>
                  <a:pt x="0" y="699398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417390" y="3266108"/>
            <a:ext cx="5100955" cy="549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0111" y="1433117"/>
            <a:ext cx="773938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01A0C6"/>
                </a:solidFill>
                <a:latin typeface="Lato-Black"/>
                <a:cs typeface="La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0227" y="3266103"/>
            <a:ext cx="10956925" cy="600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DECD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mdria.org/publications-resources/journal-of-emdr-practice-researc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88873" y="0"/>
            <a:ext cx="2799115" cy="10287000"/>
            <a:chOff x="15488924" y="0"/>
            <a:chExt cx="2799115" cy="10287000"/>
          </a:xfrm>
        </p:grpSpPr>
        <p:sp>
          <p:nvSpPr>
            <p:cNvPr id="3" name="object 3"/>
            <p:cNvSpPr/>
            <p:nvPr/>
          </p:nvSpPr>
          <p:spPr>
            <a:xfrm>
              <a:off x="15488924" y="0"/>
              <a:ext cx="301625" cy="10287000"/>
            </a:xfrm>
            <a:custGeom>
              <a:avLst/>
              <a:gdLst/>
              <a:ahLst/>
              <a:cxnLst/>
              <a:rect l="l" t="t" r="r" b="b"/>
              <a:pathLst>
                <a:path w="301625" h="10287000">
                  <a:moveTo>
                    <a:pt x="0" y="10286999"/>
                  </a:moveTo>
                  <a:lnTo>
                    <a:pt x="301024" y="10286999"/>
                  </a:lnTo>
                  <a:lnTo>
                    <a:pt x="30102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89949" y="0"/>
              <a:ext cx="2498090" cy="10284460"/>
            </a:xfrm>
            <a:custGeom>
              <a:avLst/>
              <a:gdLst/>
              <a:ahLst/>
              <a:cxnLst/>
              <a:rect l="l" t="t" r="r" b="b"/>
              <a:pathLst>
                <a:path w="2498090" h="10284460">
                  <a:moveTo>
                    <a:pt x="2498050" y="10284156"/>
                  </a:moveTo>
                  <a:lnTo>
                    <a:pt x="0" y="10284156"/>
                  </a:lnTo>
                  <a:lnTo>
                    <a:pt x="0" y="0"/>
                  </a:lnTo>
                  <a:lnTo>
                    <a:pt x="2498050" y="0"/>
                  </a:lnTo>
                  <a:lnTo>
                    <a:pt x="2498050" y="10284156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47711" y="886268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455" y="884329"/>
            <a:ext cx="1795239" cy="34996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09865" y="579055"/>
            <a:ext cx="130810" cy="57150"/>
          </a:xfrm>
          <a:custGeom>
            <a:avLst/>
            <a:gdLst/>
            <a:ahLst/>
            <a:cxnLst/>
            <a:rect l="l" t="t" r="r" b="b"/>
            <a:pathLst>
              <a:path w="130809" h="57150">
                <a:moveTo>
                  <a:pt x="74612" y="46012"/>
                </a:moveTo>
                <a:lnTo>
                  <a:pt x="73939" y="46177"/>
                </a:lnTo>
                <a:lnTo>
                  <a:pt x="73914" y="46380"/>
                </a:lnTo>
                <a:lnTo>
                  <a:pt x="74612" y="46012"/>
                </a:lnTo>
                <a:close/>
              </a:path>
              <a:path w="130809" h="57150">
                <a:moveTo>
                  <a:pt x="75272" y="35039"/>
                </a:moveTo>
                <a:lnTo>
                  <a:pt x="41021" y="43929"/>
                </a:lnTo>
                <a:lnTo>
                  <a:pt x="36664" y="45745"/>
                </a:lnTo>
                <a:lnTo>
                  <a:pt x="29311" y="34848"/>
                </a:lnTo>
                <a:lnTo>
                  <a:pt x="24853" y="37211"/>
                </a:lnTo>
                <a:lnTo>
                  <a:pt x="15011" y="42316"/>
                </a:lnTo>
                <a:lnTo>
                  <a:pt x="5054" y="49326"/>
                </a:lnTo>
                <a:lnTo>
                  <a:pt x="0" y="55181"/>
                </a:lnTo>
                <a:lnTo>
                  <a:pt x="4876" y="56819"/>
                </a:lnTo>
                <a:lnTo>
                  <a:pt x="19431" y="53632"/>
                </a:lnTo>
                <a:lnTo>
                  <a:pt x="34086" y="51206"/>
                </a:lnTo>
                <a:lnTo>
                  <a:pt x="48856" y="49542"/>
                </a:lnTo>
                <a:lnTo>
                  <a:pt x="63741" y="48653"/>
                </a:lnTo>
                <a:lnTo>
                  <a:pt x="73939" y="46177"/>
                </a:lnTo>
                <a:lnTo>
                  <a:pt x="73990" y="45745"/>
                </a:lnTo>
                <a:lnTo>
                  <a:pt x="75272" y="35039"/>
                </a:lnTo>
                <a:close/>
              </a:path>
              <a:path w="130809" h="57150">
                <a:moveTo>
                  <a:pt x="78816" y="1727"/>
                </a:moveTo>
                <a:lnTo>
                  <a:pt x="74637" y="596"/>
                </a:lnTo>
                <a:lnTo>
                  <a:pt x="70459" y="596"/>
                </a:lnTo>
                <a:lnTo>
                  <a:pt x="66281" y="1727"/>
                </a:lnTo>
                <a:lnTo>
                  <a:pt x="70459" y="2362"/>
                </a:lnTo>
                <a:lnTo>
                  <a:pt x="74637" y="2362"/>
                </a:lnTo>
                <a:lnTo>
                  <a:pt x="78816" y="1727"/>
                </a:lnTo>
                <a:close/>
              </a:path>
              <a:path w="130809" h="57150">
                <a:moveTo>
                  <a:pt x="86271" y="901"/>
                </a:moveTo>
                <a:lnTo>
                  <a:pt x="78727" y="2082"/>
                </a:lnTo>
                <a:lnTo>
                  <a:pt x="85534" y="5626"/>
                </a:lnTo>
                <a:lnTo>
                  <a:pt x="84175" y="3810"/>
                </a:lnTo>
                <a:lnTo>
                  <a:pt x="83629" y="1993"/>
                </a:lnTo>
                <a:lnTo>
                  <a:pt x="86271" y="901"/>
                </a:lnTo>
                <a:close/>
              </a:path>
              <a:path w="130809" h="57150">
                <a:moveTo>
                  <a:pt x="87884" y="8039"/>
                </a:moveTo>
                <a:lnTo>
                  <a:pt x="85534" y="5626"/>
                </a:lnTo>
                <a:lnTo>
                  <a:pt x="86906" y="7264"/>
                </a:lnTo>
                <a:lnTo>
                  <a:pt x="87884" y="8039"/>
                </a:lnTo>
                <a:close/>
              </a:path>
              <a:path w="130809" h="57150">
                <a:moveTo>
                  <a:pt x="91084" y="177"/>
                </a:moveTo>
                <a:lnTo>
                  <a:pt x="88633" y="0"/>
                </a:lnTo>
                <a:lnTo>
                  <a:pt x="86360" y="812"/>
                </a:lnTo>
                <a:lnTo>
                  <a:pt x="91084" y="177"/>
                </a:lnTo>
                <a:close/>
              </a:path>
              <a:path w="130809" h="57150">
                <a:moveTo>
                  <a:pt x="117970" y="5257"/>
                </a:moveTo>
                <a:lnTo>
                  <a:pt x="104165" y="1905"/>
                </a:lnTo>
                <a:lnTo>
                  <a:pt x="106591" y="3352"/>
                </a:lnTo>
                <a:lnTo>
                  <a:pt x="108712" y="5168"/>
                </a:lnTo>
                <a:lnTo>
                  <a:pt x="110515" y="7353"/>
                </a:lnTo>
                <a:lnTo>
                  <a:pt x="113334" y="9169"/>
                </a:lnTo>
                <a:lnTo>
                  <a:pt x="115239" y="6985"/>
                </a:lnTo>
                <a:lnTo>
                  <a:pt x="117970" y="5257"/>
                </a:lnTo>
                <a:close/>
              </a:path>
              <a:path w="130809" h="57150">
                <a:moveTo>
                  <a:pt x="130683" y="44653"/>
                </a:moveTo>
                <a:lnTo>
                  <a:pt x="125056" y="41656"/>
                </a:lnTo>
                <a:lnTo>
                  <a:pt x="123050" y="40665"/>
                </a:lnTo>
                <a:lnTo>
                  <a:pt x="119062" y="38658"/>
                </a:lnTo>
                <a:lnTo>
                  <a:pt x="112522" y="35572"/>
                </a:lnTo>
                <a:lnTo>
                  <a:pt x="105092" y="34315"/>
                </a:lnTo>
                <a:lnTo>
                  <a:pt x="96354" y="37363"/>
                </a:lnTo>
                <a:lnTo>
                  <a:pt x="86626" y="41922"/>
                </a:lnTo>
                <a:lnTo>
                  <a:pt x="76187" y="45199"/>
                </a:lnTo>
                <a:lnTo>
                  <a:pt x="74612" y="46012"/>
                </a:lnTo>
                <a:lnTo>
                  <a:pt x="76796" y="45478"/>
                </a:lnTo>
                <a:lnTo>
                  <a:pt x="89979" y="43103"/>
                </a:lnTo>
                <a:lnTo>
                  <a:pt x="103276" y="41490"/>
                </a:lnTo>
                <a:lnTo>
                  <a:pt x="116700" y="40665"/>
                </a:lnTo>
                <a:lnTo>
                  <a:pt x="121551" y="41325"/>
                </a:lnTo>
                <a:lnTo>
                  <a:pt x="126212" y="42659"/>
                </a:lnTo>
                <a:lnTo>
                  <a:pt x="130683" y="44653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6611" y="607097"/>
            <a:ext cx="46990" cy="23495"/>
          </a:xfrm>
          <a:custGeom>
            <a:avLst/>
            <a:gdLst/>
            <a:ahLst/>
            <a:cxnLst/>
            <a:rect l="l" t="t" r="r" b="b"/>
            <a:pathLst>
              <a:path w="46990" h="23495">
                <a:moveTo>
                  <a:pt x="41516" y="14617"/>
                </a:moveTo>
                <a:lnTo>
                  <a:pt x="40043" y="12979"/>
                </a:lnTo>
                <a:lnTo>
                  <a:pt x="39052" y="11899"/>
                </a:lnTo>
                <a:lnTo>
                  <a:pt x="30797" y="12979"/>
                </a:lnTo>
                <a:lnTo>
                  <a:pt x="24612" y="6324"/>
                </a:lnTo>
                <a:lnTo>
                  <a:pt x="17068" y="2578"/>
                </a:lnTo>
                <a:lnTo>
                  <a:pt x="12636" y="1638"/>
                </a:lnTo>
                <a:lnTo>
                  <a:pt x="8674" y="787"/>
                </a:lnTo>
                <a:lnTo>
                  <a:pt x="0" y="0"/>
                </a:lnTo>
                <a:lnTo>
                  <a:pt x="2997" y="7086"/>
                </a:lnTo>
                <a:lnTo>
                  <a:pt x="9169" y="8623"/>
                </a:lnTo>
                <a:lnTo>
                  <a:pt x="10972" y="5930"/>
                </a:lnTo>
                <a:lnTo>
                  <a:pt x="13614" y="8394"/>
                </a:lnTo>
                <a:lnTo>
                  <a:pt x="21615" y="13855"/>
                </a:lnTo>
                <a:lnTo>
                  <a:pt x="30378" y="18021"/>
                </a:lnTo>
                <a:lnTo>
                  <a:pt x="39878" y="20878"/>
                </a:lnTo>
                <a:lnTo>
                  <a:pt x="39966" y="17792"/>
                </a:lnTo>
                <a:lnTo>
                  <a:pt x="41516" y="14617"/>
                </a:lnTo>
                <a:close/>
              </a:path>
              <a:path w="46990" h="23495">
                <a:moveTo>
                  <a:pt x="46964" y="22872"/>
                </a:moveTo>
                <a:lnTo>
                  <a:pt x="46875" y="22517"/>
                </a:lnTo>
                <a:lnTo>
                  <a:pt x="39509" y="20878"/>
                </a:lnTo>
                <a:lnTo>
                  <a:pt x="39331" y="21882"/>
                </a:lnTo>
                <a:lnTo>
                  <a:pt x="46964" y="22872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925" y="591311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303" y="740472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69312" y="3321800"/>
            <a:ext cx="13239535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800" spc="-130" dirty="0"/>
              <a:t>EMDR BASIC TRAINING </a:t>
            </a:r>
            <a:br>
              <a:rPr lang="en-US" sz="8800" spc="-130" dirty="0"/>
            </a:br>
            <a:r>
              <a:rPr lang="en-US" sz="8800" spc="-130" dirty="0"/>
              <a:t>DAY 1</a:t>
            </a:r>
            <a:endParaRPr lang="en-US" sz="8800" spc="-1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67CDB-1FA4-DEA3-CCBC-E41DBEEE5DB8}"/>
              </a:ext>
            </a:extLst>
          </p:cNvPr>
          <p:cNvSpPr txBox="1"/>
          <p:nvPr/>
        </p:nvSpPr>
        <p:spPr>
          <a:xfrm>
            <a:off x="1030886" y="6286500"/>
            <a:ext cx="14385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Nikolaus Johnson, MS, LPC, RPT, EMDR 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81856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The 8 Phases of EMDR</a:t>
            </a:r>
            <a:endParaRPr spc="-95" dirty="0"/>
          </a:p>
        </p:txBody>
      </p:sp>
      <p:sp>
        <p:nvSpPr>
          <p:cNvPr id="11" name="object 11"/>
          <p:cNvSpPr txBox="1"/>
          <p:nvPr/>
        </p:nvSpPr>
        <p:spPr>
          <a:xfrm>
            <a:off x="2750297" y="3350844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1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0297" y="4786475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2</a:t>
            </a:r>
            <a:endParaRPr sz="4800">
              <a:latin typeface="Lato-Light"/>
              <a:cs typeface="La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9677" y="3382797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4</a:t>
            </a:r>
            <a:endParaRPr sz="4800" dirty="0">
              <a:latin typeface="Lato-Light"/>
              <a:cs typeface="Lato-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16" name="object 16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E24D0686-3439-E107-BFC9-125C7670316D}"/>
              </a:ext>
            </a:extLst>
          </p:cNvPr>
          <p:cNvSpPr txBox="1"/>
          <p:nvPr/>
        </p:nvSpPr>
        <p:spPr>
          <a:xfrm>
            <a:off x="10496604" y="4805528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Lato-Light"/>
                <a:cs typeface="Lato-Light"/>
              </a:rPr>
              <a:t>5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E1B4214F-FD8B-CD9E-657D-5FA01E3CEE2C}"/>
              </a:ext>
            </a:extLst>
          </p:cNvPr>
          <p:cNvSpPr txBox="1"/>
          <p:nvPr/>
        </p:nvSpPr>
        <p:spPr>
          <a:xfrm>
            <a:off x="10496604" y="6245074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Lato-Light"/>
                <a:cs typeface="Lato-Light"/>
              </a:rPr>
              <a:t>6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24" name="Google Shape;468;p18">
            <a:extLst>
              <a:ext uri="{FF2B5EF4-FFF2-40B4-BE49-F238E27FC236}">
                <a16:creationId xmlns:a16="http://schemas.microsoft.com/office/drawing/2014/main" id="{7316AEE8-CB19-5880-7E74-DAA7C62322B4}"/>
              </a:ext>
            </a:extLst>
          </p:cNvPr>
          <p:cNvSpPr txBox="1"/>
          <p:nvPr/>
        </p:nvSpPr>
        <p:spPr>
          <a:xfrm>
            <a:off x="11685783" y="7869654"/>
            <a:ext cx="85469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8) Reevaluation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5" name="Google Shape;473;p18">
            <a:extLst>
              <a:ext uri="{FF2B5EF4-FFF2-40B4-BE49-F238E27FC236}">
                <a16:creationId xmlns:a16="http://schemas.microsoft.com/office/drawing/2014/main" id="{857FD70C-C184-26AF-A31B-AC06F3D4761E}"/>
              </a:ext>
            </a:extLst>
          </p:cNvPr>
          <p:cNvGrpSpPr/>
          <p:nvPr/>
        </p:nvGrpSpPr>
        <p:grpSpPr>
          <a:xfrm>
            <a:off x="2750297" y="4646464"/>
            <a:ext cx="953513" cy="953513"/>
            <a:chOff x="4086808" y="6427001"/>
            <a:chExt cx="953513" cy="953513"/>
          </a:xfrm>
          <a:solidFill>
            <a:srgbClr val="B6DFCD"/>
          </a:solidFill>
        </p:grpSpPr>
        <p:sp>
          <p:nvSpPr>
            <p:cNvPr id="26" name="Google Shape;474;p18">
              <a:extLst>
                <a:ext uri="{FF2B5EF4-FFF2-40B4-BE49-F238E27FC236}">
                  <a16:creationId xmlns:a16="http://schemas.microsoft.com/office/drawing/2014/main" id="{8A29273D-8016-F5E0-A639-6280EE4FA4D6}"/>
                </a:ext>
              </a:extLst>
            </p:cNvPr>
            <p:cNvSpPr/>
            <p:nvPr/>
          </p:nvSpPr>
          <p:spPr>
            <a:xfrm>
              <a:off x="4086808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75;p18">
              <a:extLst>
                <a:ext uri="{FF2B5EF4-FFF2-40B4-BE49-F238E27FC236}">
                  <a16:creationId xmlns:a16="http://schemas.microsoft.com/office/drawing/2014/main" id="{89ECBAB8-F936-0EB3-6867-20C65ADE4ADE}"/>
                </a:ext>
              </a:extLst>
            </p:cNvPr>
            <p:cNvSpPr txBox="1"/>
            <p:nvPr/>
          </p:nvSpPr>
          <p:spPr>
            <a:xfrm>
              <a:off x="4338217" y="6549814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</a:t>
              </a:r>
              <a:endParaRPr/>
            </a:p>
          </p:txBody>
        </p:sp>
      </p:grpSp>
      <p:grpSp>
        <p:nvGrpSpPr>
          <p:cNvPr id="28" name="Google Shape;476;p18">
            <a:extLst>
              <a:ext uri="{FF2B5EF4-FFF2-40B4-BE49-F238E27FC236}">
                <a16:creationId xmlns:a16="http://schemas.microsoft.com/office/drawing/2014/main" id="{42EA6066-CDDE-EF1D-8C82-6297D158E081}"/>
              </a:ext>
            </a:extLst>
          </p:cNvPr>
          <p:cNvGrpSpPr/>
          <p:nvPr/>
        </p:nvGrpSpPr>
        <p:grpSpPr>
          <a:xfrm>
            <a:off x="2750297" y="6214006"/>
            <a:ext cx="953513" cy="953513"/>
            <a:chOff x="4086808" y="7994543"/>
            <a:chExt cx="953513" cy="953513"/>
          </a:xfrm>
        </p:grpSpPr>
        <p:sp>
          <p:nvSpPr>
            <p:cNvPr id="29" name="Google Shape;477;p18">
              <a:extLst>
                <a:ext uri="{FF2B5EF4-FFF2-40B4-BE49-F238E27FC236}">
                  <a16:creationId xmlns:a16="http://schemas.microsoft.com/office/drawing/2014/main" id="{9B8ECC7B-679E-AC18-A507-212351EAB4BC}"/>
                </a:ext>
              </a:extLst>
            </p:cNvPr>
            <p:cNvSpPr/>
            <p:nvPr/>
          </p:nvSpPr>
          <p:spPr>
            <a:xfrm>
              <a:off x="4086808" y="7994543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B6DF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78;p18">
              <a:extLst>
                <a:ext uri="{FF2B5EF4-FFF2-40B4-BE49-F238E27FC236}">
                  <a16:creationId xmlns:a16="http://schemas.microsoft.com/office/drawing/2014/main" id="{8F365338-684F-0F6D-6E4C-9D5E6FB86517}"/>
                </a:ext>
              </a:extLst>
            </p:cNvPr>
            <p:cNvSpPr txBox="1"/>
            <p:nvPr/>
          </p:nvSpPr>
          <p:spPr>
            <a:xfrm>
              <a:off x="4338217" y="8117356"/>
              <a:ext cx="4506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3</a:t>
              </a:r>
              <a:endParaRPr/>
            </a:p>
          </p:txBody>
        </p:sp>
      </p:grpSp>
      <p:grpSp>
        <p:nvGrpSpPr>
          <p:cNvPr id="31" name="Google Shape;479;p18">
            <a:extLst>
              <a:ext uri="{FF2B5EF4-FFF2-40B4-BE49-F238E27FC236}">
                <a16:creationId xmlns:a16="http://schemas.microsoft.com/office/drawing/2014/main" id="{8F30C3DD-5D0D-31EB-382D-A543C1BEB2B7}"/>
              </a:ext>
            </a:extLst>
          </p:cNvPr>
          <p:cNvGrpSpPr/>
          <p:nvPr/>
        </p:nvGrpSpPr>
        <p:grpSpPr>
          <a:xfrm>
            <a:off x="2750297" y="7781548"/>
            <a:ext cx="953513" cy="953513"/>
            <a:chOff x="4086808" y="9562085"/>
            <a:chExt cx="953513" cy="953513"/>
          </a:xfrm>
          <a:solidFill>
            <a:srgbClr val="B6DFCD"/>
          </a:solidFill>
        </p:grpSpPr>
        <p:sp>
          <p:nvSpPr>
            <p:cNvPr id="32" name="Google Shape;480;p18">
              <a:extLst>
                <a:ext uri="{FF2B5EF4-FFF2-40B4-BE49-F238E27FC236}">
                  <a16:creationId xmlns:a16="http://schemas.microsoft.com/office/drawing/2014/main" id="{45D7D341-FADA-C93F-20C5-4AC767AA7C9D}"/>
                </a:ext>
              </a:extLst>
            </p:cNvPr>
            <p:cNvSpPr/>
            <p:nvPr/>
          </p:nvSpPr>
          <p:spPr>
            <a:xfrm>
              <a:off x="4086808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81;p18">
              <a:extLst>
                <a:ext uri="{FF2B5EF4-FFF2-40B4-BE49-F238E27FC236}">
                  <a16:creationId xmlns:a16="http://schemas.microsoft.com/office/drawing/2014/main" id="{29AD360D-31F2-F454-921F-7A3FC5A0F3D9}"/>
                </a:ext>
              </a:extLst>
            </p:cNvPr>
            <p:cNvSpPr txBox="1"/>
            <p:nvPr/>
          </p:nvSpPr>
          <p:spPr>
            <a:xfrm>
              <a:off x="4338217" y="9684898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/>
            </a:p>
          </p:txBody>
        </p:sp>
      </p:grpSp>
      <p:grpSp>
        <p:nvGrpSpPr>
          <p:cNvPr id="34" name="Google Shape;482;p18">
            <a:extLst>
              <a:ext uri="{FF2B5EF4-FFF2-40B4-BE49-F238E27FC236}">
                <a16:creationId xmlns:a16="http://schemas.microsoft.com/office/drawing/2014/main" id="{FD12FF68-A8C8-4220-985F-7EE45AEACBB1}"/>
              </a:ext>
            </a:extLst>
          </p:cNvPr>
          <p:cNvGrpSpPr/>
          <p:nvPr/>
        </p:nvGrpSpPr>
        <p:grpSpPr>
          <a:xfrm>
            <a:off x="10304514" y="3023375"/>
            <a:ext cx="953513" cy="953513"/>
            <a:chOff x="12651190" y="4896781"/>
            <a:chExt cx="953513" cy="953513"/>
          </a:xfrm>
        </p:grpSpPr>
        <p:sp>
          <p:nvSpPr>
            <p:cNvPr id="35" name="Google Shape;483;p18">
              <a:extLst>
                <a:ext uri="{FF2B5EF4-FFF2-40B4-BE49-F238E27FC236}">
                  <a16:creationId xmlns:a16="http://schemas.microsoft.com/office/drawing/2014/main" id="{C7AE5BBD-C6FC-7125-5885-DA0147EA471C}"/>
                </a:ext>
              </a:extLst>
            </p:cNvPr>
            <p:cNvSpPr/>
            <p:nvPr/>
          </p:nvSpPr>
          <p:spPr>
            <a:xfrm>
              <a:off x="12651190" y="4896781"/>
              <a:ext cx="953513" cy="953513"/>
            </a:xfrm>
            <a:prstGeom prst="roundRect">
              <a:avLst>
                <a:gd name="adj" fmla="val 16667"/>
              </a:avLst>
            </a:prstGeom>
            <a:solidFill>
              <a:srgbClr val="8BCC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84;p18">
              <a:extLst>
                <a:ext uri="{FF2B5EF4-FFF2-40B4-BE49-F238E27FC236}">
                  <a16:creationId xmlns:a16="http://schemas.microsoft.com/office/drawing/2014/main" id="{90F215B6-4F05-2FC2-9EC3-A457E6AC3FAF}"/>
                </a:ext>
              </a:extLst>
            </p:cNvPr>
            <p:cNvSpPr txBox="1"/>
            <p:nvPr/>
          </p:nvSpPr>
          <p:spPr>
            <a:xfrm>
              <a:off x="12902599" y="5019594"/>
              <a:ext cx="4506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</a:t>
              </a:r>
              <a:endParaRPr/>
            </a:p>
          </p:txBody>
        </p:sp>
      </p:grpSp>
      <p:grpSp>
        <p:nvGrpSpPr>
          <p:cNvPr id="37" name="Google Shape;485;p18">
            <a:extLst>
              <a:ext uri="{FF2B5EF4-FFF2-40B4-BE49-F238E27FC236}">
                <a16:creationId xmlns:a16="http://schemas.microsoft.com/office/drawing/2014/main" id="{508FC6F3-0F55-6A65-D970-8F90E08B8D2C}"/>
              </a:ext>
            </a:extLst>
          </p:cNvPr>
          <p:cNvGrpSpPr/>
          <p:nvPr/>
        </p:nvGrpSpPr>
        <p:grpSpPr>
          <a:xfrm>
            <a:off x="10304514" y="4553595"/>
            <a:ext cx="953513" cy="953513"/>
            <a:chOff x="12651190" y="6427001"/>
            <a:chExt cx="953513" cy="953513"/>
          </a:xfrm>
          <a:solidFill>
            <a:srgbClr val="B6DFCD"/>
          </a:solidFill>
        </p:grpSpPr>
        <p:sp>
          <p:nvSpPr>
            <p:cNvPr id="38" name="Google Shape;486;p18">
              <a:extLst>
                <a:ext uri="{FF2B5EF4-FFF2-40B4-BE49-F238E27FC236}">
                  <a16:creationId xmlns:a16="http://schemas.microsoft.com/office/drawing/2014/main" id="{580DDB4D-4C3B-30D7-16BC-75C990CF8343}"/>
                </a:ext>
              </a:extLst>
            </p:cNvPr>
            <p:cNvSpPr/>
            <p:nvPr/>
          </p:nvSpPr>
          <p:spPr>
            <a:xfrm>
              <a:off x="12651190" y="642700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87;p18">
              <a:extLst>
                <a:ext uri="{FF2B5EF4-FFF2-40B4-BE49-F238E27FC236}">
                  <a16:creationId xmlns:a16="http://schemas.microsoft.com/office/drawing/2014/main" id="{1E8071C5-B815-21A4-D2F7-EB07799A6204}"/>
                </a:ext>
              </a:extLst>
            </p:cNvPr>
            <p:cNvSpPr txBox="1"/>
            <p:nvPr/>
          </p:nvSpPr>
          <p:spPr>
            <a:xfrm>
              <a:off x="12902599" y="6549814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6</a:t>
              </a:r>
              <a:endParaRPr/>
            </a:p>
          </p:txBody>
        </p:sp>
      </p:grpSp>
      <p:grpSp>
        <p:nvGrpSpPr>
          <p:cNvPr id="40" name="Google Shape;488;p18">
            <a:extLst>
              <a:ext uri="{FF2B5EF4-FFF2-40B4-BE49-F238E27FC236}">
                <a16:creationId xmlns:a16="http://schemas.microsoft.com/office/drawing/2014/main" id="{F37A2229-A257-957E-0E08-23F25F5E72A2}"/>
              </a:ext>
            </a:extLst>
          </p:cNvPr>
          <p:cNvGrpSpPr/>
          <p:nvPr/>
        </p:nvGrpSpPr>
        <p:grpSpPr>
          <a:xfrm>
            <a:off x="10304514" y="6121137"/>
            <a:ext cx="953513" cy="953513"/>
            <a:chOff x="12651190" y="7994543"/>
            <a:chExt cx="953513" cy="953513"/>
          </a:xfrm>
          <a:solidFill>
            <a:srgbClr val="B6DFCD"/>
          </a:solidFill>
        </p:grpSpPr>
        <p:sp>
          <p:nvSpPr>
            <p:cNvPr id="41" name="Google Shape;489;p18">
              <a:extLst>
                <a:ext uri="{FF2B5EF4-FFF2-40B4-BE49-F238E27FC236}">
                  <a16:creationId xmlns:a16="http://schemas.microsoft.com/office/drawing/2014/main" id="{46062F8E-2988-77F9-F7CC-B60C80D0C944}"/>
                </a:ext>
              </a:extLst>
            </p:cNvPr>
            <p:cNvSpPr/>
            <p:nvPr/>
          </p:nvSpPr>
          <p:spPr>
            <a:xfrm>
              <a:off x="12651190" y="7994543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90;p18">
              <a:extLst>
                <a:ext uri="{FF2B5EF4-FFF2-40B4-BE49-F238E27FC236}">
                  <a16:creationId xmlns:a16="http://schemas.microsoft.com/office/drawing/2014/main" id="{08C6FC99-A343-61E7-9957-610467D3E78C}"/>
                </a:ext>
              </a:extLst>
            </p:cNvPr>
            <p:cNvSpPr txBox="1"/>
            <p:nvPr/>
          </p:nvSpPr>
          <p:spPr>
            <a:xfrm>
              <a:off x="12902599" y="8117356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7</a:t>
              </a:r>
              <a:endParaRPr/>
            </a:p>
          </p:txBody>
        </p:sp>
      </p:grpSp>
      <p:grpSp>
        <p:nvGrpSpPr>
          <p:cNvPr id="43" name="Google Shape;491;p18">
            <a:extLst>
              <a:ext uri="{FF2B5EF4-FFF2-40B4-BE49-F238E27FC236}">
                <a16:creationId xmlns:a16="http://schemas.microsoft.com/office/drawing/2014/main" id="{F5497186-490F-4034-8C08-09B61398C96F}"/>
              </a:ext>
            </a:extLst>
          </p:cNvPr>
          <p:cNvGrpSpPr/>
          <p:nvPr/>
        </p:nvGrpSpPr>
        <p:grpSpPr>
          <a:xfrm>
            <a:off x="10304514" y="7688679"/>
            <a:ext cx="953513" cy="953513"/>
            <a:chOff x="12651190" y="9562085"/>
            <a:chExt cx="953513" cy="953513"/>
          </a:xfrm>
          <a:solidFill>
            <a:srgbClr val="B6DFCD"/>
          </a:solidFill>
        </p:grpSpPr>
        <p:sp>
          <p:nvSpPr>
            <p:cNvPr id="44" name="Google Shape;492;p18">
              <a:extLst>
                <a:ext uri="{FF2B5EF4-FFF2-40B4-BE49-F238E27FC236}">
                  <a16:creationId xmlns:a16="http://schemas.microsoft.com/office/drawing/2014/main" id="{7BE2588D-3AB9-A6C1-5F48-2BAC320C6F40}"/>
                </a:ext>
              </a:extLst>
            </p:cNvPr>
            <p:cNvSpPr/>
            <p:nvPr/>
          </p:nvSpPr>
          <p:spPr>
            <a:xfrm>
              <a:off x="12651190" y="9562085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93;p18">
              <a:extLst>
                <a:ext uri="{FF2B5EF4-FFF2-40B4-BE49-F238E27FC236}">
                  <a16:creationId xmlns:a16="http://schemas.microsoft.com/office/drawing/2014/main" id="{0C3D8C68-1B7F-87A8-71A2-0B15203DB248}"/>
                </a:ext>
              </a:extLst>
            </p:cNvPr>
            <p:cNvSpPr txBox="1"/>
            <p:nvPr/>
          </p:nvSpPr>
          <p:spPr>
            <a:xfrm>
              <a:off x="12902599" y="9684898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8</a:t>
              </a:r>
              <a:endParaRPr/>
            </a:p>
          </p:txBody>
        </p:sp>
      </p:grpSp>
      <p:sp>
        <p:nvSpPr>
          <p:cNvPr id="46" name="Google Shape;494;p18">
            <a:extLst>
              <a:ext uri="{FF2B5EF4-FFF2-40B4-BE49-F238E27FC236}">
                <a16:creationId xmlns:a16="http://schemas.microsoft.com/office/drawing/2014/main" id="{9EA56341-B1FB-E2D6-2112-F97B474DDC09}"/>
              </a:ext>
            </a:extLst>
          </p:cNvPr>
          <p:cNvSpPr txBox="1"/>
          <p:nvPr/>
        </p:nvSpPr>
        <p:spPr>
          <a:xfrm>
            <a:off x="3739444" y="3261481"/>
            <a:ext cx="712727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1) Client History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95;p18">
            <a:extLst>
              <a:ext uri="{FF2B5EF4-FFF2-40B4-BE49-F238E27FC236}">
                <a16:creationId xmlns:a16="http://schemas.microsoft.com/office/drawing/2014/main" id="{43E2024A-F791-A7DF-580E-B1B22BCA7807}"/>
              </a:ext>
            </a:extLst>
          </p:cNvPr>
          <p:cNvSpPr txBox="1"/>
          <p:nvPr/>
        </p:nvSpPr>
        <p:spPr>
          <a:xfrm>
            <a:off x="3745120" y="4759669"/>
            <a:ext cx="665118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2) Preparation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96;p18">
            <a:extLst>
              <a:ext uri="{FF2B5EF4-FFF2-40B4-BE49-F238E27FC236}">
                <a16:creationId xmlns:a16="http://schemas.microsoft.com/office/drawing/2014/main" id="{EB243B4B-D738-47E9-FCE1-AA7C4857037D}"/>
              </a:ext>
            </a:extLst>
          </p:cNvPr>
          <p:cNvSpPr txBox="1"/>
          <p:nvPr/>
        </p:nvSpPr>
        <p:spPr>
          <a:xfrm>
            <a:off x="3739444" y="6263635"/>
            <a:ext cx="666560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3) Assessment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7;p18">
            <a:extLst>
              <a:ext uri="{FF2B5EF4-FFF2-40B4-BE49-F238E27FC236}">
                <a16:creationId xmlns:a16="http://schemas.microsoft.com/office/drawing/2014/main" id="{53671E58-86D7-43EA-B3EB-F4C7D3129238}"/>
              </a:ext>
            </a:extLst>
          </p:cNvPr>
          <p:cNvSpPr txBox="1"/>
          <p:nvPr/>
        </p:nvSpPr>
        <p:spPr>
          <a:xfrm>
            <a:off x="3760462" y="7855194"/>
            <a:ext cx="749756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4) Desensitization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498;p18">
            <a:extLst>
              <a:ext uri="{FF2B5EF4-FFF2-40B4-BE49-F238E27FC236}">
                <a16:creationId xmlns:a16="http://schemas.microsoft.com/office/drawing/2014/main" id="{49A1906E-17E6-B1CA-D40D-F9711E432E63}"/>
              </a:ext>
            </a:extLst>
          </p:cNvPr>
          <p:cNvSpPr txBox="1"/>
          <p:nvPr/>
        </p:nvSpPr>
        <p:spPr>
          <a:xfrm>
            <a:off x="11651050" y="3290173"/>
            <a:ext cx="650690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5) Installation Phase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499;p18">
            <a:extLst>
              <a:ext uri="{FF2B5EF4-FFF2-40B4-BE49-F238E27FC236}">
                <a16:creationId xmlns:a16="http://schemas.microsoft.com/office/drawing/2014/main" id="{2AC72C85-E1D3-88C6-048E-D13EF54E82BD}"/>
              </a:ext>
            </a:extLst>
          </p:cNvPr>
          <p:cNvSpPr txBox="1"/>
          <p:nvPr/>
        </p:nvSpPr>
        <p:spPr>
          <a:xfrm>
            <a:off x="11685783" y="4821310"/>
            <a:ext cx="63289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6) Body Scan Phase</a:t>
            </a:r>
            <a:endParaRPr sz="3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00;p18">
            <a:extLst>
              <a:ext uri="{FF2B5EF4-FFF2-40B4-BE49-F238E27FC236}">
                <a16:creationId xmlns:a16="http://schemas.microsoft.com/office/drawing/2014/main" id="{FFAA3C47-8B6C-66B6-4CE8-8FC6E8F2F617}"/>
              </a:ext>
            </a:extLst>
          </p:cNvPr>
          <p:cNvSpPr txBox="1"/>
          <p:nvPr/>
        </p:nvSpPr>
        <p:spPr>
          <a:xfrm>
            <a:off x="11685783" y="6384440"/>
            <a:ext cx="56669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(Phase 7) Closure Phase</a:t>
            </a:r>
            <a:endParaRPr sz="3200"/>
          </a:p>
        </p:txBody>
      </p:sp>
      <p:grpSp>
        <p:nvGrpSpPr>
          <p:cNvPr id="53" name="Google Shape;470;p18">
            <a:extLst>
              <a:ext uri="{FF2B5EF4-FFF2-40B4-BE49-F238E27FC236}">
                <a16:creationId xmlns:a16="http://schemas.microsoft.com/office/drawing/2014/main" id="{129D294F-89EE-138D-082B-9BE18B446669}"/>
              </a:ext>
            </a:extLst>
          </p:cNvPr>
          <p:cNvGrpSpPr/>
          <p:nvPr/>
        </p:nvGrpSpPr>
        <p:grpSpPr>
          <a:xfrm>
            <a:off x="2708205" y="3146189"/>
            <a:ext cx="953513" cy="953513"/>
            <a:chOff x="4086808" y="4896781"/>
            <a:chExt cx="953513" cy="953513"/>
          </a:xfrm>
          <a:solidFill>
            <a:srgbClr val="B6DFCD"/>
          </a:solidFill>
        </p:grpSpPr>
        <p:sp>
          <p:nvSpPr>
            <p:cNvPr id="54" name="Google Shape;471;p18">
              <a:extLst>
                <a:ext uri="{FF2B5EF4-FFF2-40B4-BE49-F238E27FC236}">
                  <a16:creationId xmlns:a16="http://schemas.microsoft.com/office/drawing/2014/main" id="{BCFAF1CD-2462-45A9-743A-9D8B0183B435}"/>
                </a:ext>
              </a:extLst>
            </p:cNvPr>
            <p:cNvSpPr/>
            <p:nvPr/>
          </p:nvSpPr>
          <p:spPr>
            <a:xfrm>
              <a:off x="4086808" y="4896781"/>
              <a:ext cx="953513" cy="953513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72;p18">
              <a:extLst>
                <a:ext uri="{FF2B5EF4-FFF2-40B4-BE49-F238E27FC236}">
                  <a16:creationId xmlns:a16="http://schemas.microsoft.com/office/drawing/2014/main" id="{24321CEB-8C8B-0024-F5B3-23839B2BEB47}"/>
                </a:ext>
              </a:extLst>
            </p:cNvPr>
            <p:cNvSpPr txBox="1"/>
            <p:nvPr/>
          </p:nvSpPr>
          <p:spPr>
            <a:xfrm>
              <a:off x="4338217" y="5019594"/>
              <a:ext cx="450694" cy="70788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</a:t>
              </a:r>
              <a:endParaRPr dirty="0"/>
            </a:p>
          </p:txBody>
        </p:sp>
      </p:grpSp>
      <p:pic>
        <p:nvPicPr>
          <p:cNvPr id="58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DF14FE3-AD56-1A00-13DF-72F1865667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42521" y="8612247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428;p16">
            <a:extLst>
              <a:ext uri="{FF2B5EF4-FFF2-40B4-BE49-F238E27FC236}">
                <a16:creationId xmlns:a16="http://schemas.microsoft.com/office/drawing/2014/main" id="{BAE7BBE0-392E-EE7B-6882-013078865E9F}"/>
              </a:ext>
            </a:extLst>
          </p:cNvPr>
          <p:cNvSpPr/>
          <p:nvPr/>
        </p:nvSpPr>
        <p:spPr>
          <a:xfrm>
            <a:off x="15897636" y="9478020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457A882E-664B-C46B-4D06-C102B970D49F}"/>
              </a:ext>
            </a:extLst>
          </p:cNvPr>
          <p:cNvSpPr/>
          <p:nvPr/>
        </p:nvSpPr>
        <p:spPr>
          <a:xfrm>
            <a:off x="14888515" y="593193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B12F2D55-FCEE-4B48-FED0-5514A6BE47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62259" y="591254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A439062E-9CAB-CD74-EB58-E666C33E6BB5}"/>
              </a:ext>
            </a:extLst>
          </p:cNvPr>
          <p:cNvSpPr/>
          <p:nvPr/>
        </p:nvSpPr>
        <p:spPr>
          <a:xfrm>
            <a:off x="14410729" y="298236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2E75D814-24C4-4572-43AC-2A910205762D}"/>
              </a:ext>
            </a:extLst>
          </p:cNvPr>
          <p:cNvSpPr/>
          <p:nvPr/>
        </p:nvSpPr>
        <p:spPr>
          <a:xfrm>
            <a:off x="14564107" y="447397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5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1234914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History of EMDR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0608277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walk in the park in 1987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chance observation leading to empiricism and the development of EMDR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Switch from EMD to EMDR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desensitization to AIP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 study conducted in 1989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/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pic>
        <p:nvPicPr>
          <p:cNvPr id="9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8958C9C-CA8D-59D7-ED6B-EB2CD76EE4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5" y="8724900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8;p16">
            <a:extLst>
              <a:ext uri="{FF2B5EF4-FFF2-40B4-BE49-F238E27FC236}">
                <a16:creationId xmlns:a16="http://schemas.microsoft.com/office/drawing/2014/main" id="{1475EB4F-C8B0-16A2-E8E1-6B0D539D77EF}"/>
              </a:ext>
            </a:extLst>
          </p:cNvPr>
          <p:cNvSpPr/>
          <p:nvPr/>
        </p:nvSpPr>
        <p:spPr>
          <a:xfrm>
            <a:off x="325396" y="9580364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Shapiro, 2018</a:t>
            </a:r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B23A2A6-8B8E-A043-238B-C52CFEAB5324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705F7CC5-3AD0-D444-6855-D41F1469BA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2DC460F5-3D49-626B-D513-ACDD049A07BB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AD03EC4-D6C4-53AC-8A7D-0DA87BEFB043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68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2710" y="1028700"/>
            <a:ext cx="1298629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EMDR, An Effective </a:t>
            </a:r>
            <a:br>
              <a:rPr lang="en-US" spc="-105" dirty="0"/>
            </a:br>
            <a:r>
              <a:rPr lang="en-US" spc="-105" dirty="0"/>
              <a:t>Treatment for Treating Trauma</a:t>
            </a:r>
            <a:endParaRPr spc="-95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983739" cy="10287000"/>
            <a:chOff x="0" y="0"/>
            <a:chExt cx="1983739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8459" y="0"/>
              <a:ext cx="304800" cy="6994525"/>
            </a:xfrm>
            <a:custGeom>
              <a:avLst/>
              <a:gdLst/>
              <a:ahLst/>
              <a:cxnLst/>
              <a:rect l="l" t="t" r="r" b="b"/>
              <a:pathLst>
                <a:path w="304800" h="6994525">
                  <a:moveTo>
                    <a:pt x="0" y="0"/>
                  </a:moveTo>
                  <a:lnTo>
                    <a:pt x="304799" y="0"/>
                  </a:lnTo>
                  <a:lnTo>
                    <a:pt x="304799" y="6993985"/>
                  </a:lnTo>
                  <a:lnTo>
                    <a:pt x="0" y="6993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8">
            <a:extLst>
              <a:ext uri="{FF2B5EF4-FFF2-40B4-BE49-F238E27FC236}">
                <a16:creationId xmlns:a16="http://schemas.microsoft.com/office/drawing/2014/main" id="{E4138FDA-4913-BBCF-DE5C-93888E66F5AB}"/>
              </a:ext>
            </a:extLst>
          </p:cNvPr>
          <p:cNvSpPr txBox="1">
            <a:spLocks/>
          </p:cNvSpPr>
          <p:nvPr/>
        </p:nvSpPr>
        <p:spPr>
          <a:xfrm>
            <a:off x="4419600" y="3171661"/>
            <a:ext cx="9709690" cy="6391045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>
            <a:lvl1pPr marL="0">
              <a:defRPr sz="3200" b="1" i="0">
                <a:solidFill>
                  <a:srgbClr val="B6DECD"/>
                </a:solidFill>
                <a:latin typeface="Lato"/>
                <a:ea typeface="+mn-ea"/>
                <a:cs typeface="La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American Psychiatric Association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American Psychological Association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International Society for Traumatic Stress Studies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National Alliance on Mental Illness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Substance Abuse and Mental Health Service Administration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UK National Institute for Health and Care Excellence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US Dept. of Veteran Affairs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US Department of Defense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Cochrane Database of Systematic Reviews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World Health Organization</a:t>
            </a:r>
          </a:p>
        </p:txBody>
      </p:sp>
      <p:pic>
        <p:nvPicPr>
          <p:cNvPr id="3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1ECBA630-EDC4-D99F-9E26-DBB06B8463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8876" y="8571982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9;p18">
            <a:extLst>
              <a:ext uri="{FF2B5EF4-FFF2-40B4-BE49-F238E27FC236}">
                <a16:creationId xmlns:a16="http://schemas.microsoft.com/office/drawing/2014/main" id="{D86F8B70-09CD-527F-430B-D7FCF3693319}"/>
              </a:ext>
            </a:extLst>
          </p:cNvPr>
          <p:cNvSpPr/>
          <p:nvPr/>
        </p:nvSpPr>
        <p:spPr>
          <a:xfrm>
            <a:off x="15594389" y="9427446"/>
            <a:ext cx="2242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FFF2B8-2754-D3E4-589A-21FF66983C70}"/>
              </a:ext>
            </a:extLst>
          </p:cNvPr>
          <p:cNvSpPr/>
          <p:nvPr/>
        </p:nvSpPr>
        <p:spPr>
          <a:xfrm>
            <a:off x="14980963" y="694343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E5AFE811-9B0A-469F-E664-690C09D0AC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4707" y="692404"/>
            <a:ext cx="1795239" cy="349962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E6613ACD-43AA-4700-9B3B-4916D659FD0B}"/>
              </a:ext>
            </a:extLst>
          </p:cNvPr>
          <p:cNvSpPr/>
          <p:nvPr/>
        </p:nvSpPr>
        <p:spPr>
          <a:xfrm>
            <a:off x="14503177" y="399386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05F9930-F6A4-9FFC-94DD-80262942CB37}"/>
              </a:ext>
            </a:extLst>
          </p:cNvPr>
          <p:cNvSpPr/>
          <p:nvPr/>
        </p:nvSpPr>
        <p:spPr>
          <a:xfrm>
            <a:off x="14656555" y="548547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5662" y="1044163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What is EMDR Good For?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8569" y="37985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67200" y="3279368"/>
            <a:ext cx="122570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 was initially used as a treatment for anxiety and PTSD.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 can be used for anything that would bring someone into therapy!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supports EMDR as an evidence-based treatment for trauma and PTSD.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 is shown to be a promising treatment for depression, anxiety, OCD, chronic pain, addiction, and other stressful life events. (</a:t>
            </a:r>
            <a:r>
              <a:rPr lang="en-US" sz="2800" b="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EMDRIA.org</a:t>
            </a: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2022)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Recent studies have shown that EMDR, with the proper adaptions can be effective in treating trauma down to the age of 4. (Olivier, </a:t>
            </a:r>
            <a:r>
              <a:rPr lang="en-US" sz="2800" b="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Roos</a:t>
            </a: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</a:t>
            </a:r>
            <a:r>
              <a:rPr lang="en-US" sz="2800" b="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Bexkens</a:t>
            </a: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2022)</a:t>
            </a: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1158F1C-E9C1-D7BB-303A-D92B1ECDD0D7}"/>
              </a:ext>
            </a:extLst>
          </p:cNvPr>
          <p:cNvSpPr/>
          <p:nvPr/>
        </p:nvSpPr>
        <p:spPr>
          <a:xfrm>
            <a:off x="572803" y="9416685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912B7577-3DD2-A1B6-9D4D-A38715ED6B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547" y="9414746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1FBF8979-5428-9D1A-4ED7-324FD571109F}"/>
              </a:ext>
            </a:extLst>
          </p:cNvPr>
          <p:cNvSpPr/>
          <p:nvPr/>
        </p:nvSpPr>
        <p:spPr>
          <a:xfrm>
            <a:off x="95017" y="9121728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97BFFFC7-3498-D862-7706-49BE1EBDDE23}"/>
              </a:ext>
            </a:extLst>
          </p:cNvPr>
          <p:cNvSpPr/>
          <p:nvPr/>
        </p:nvSpPr>
        <p:spPr>
          <a:xfrm>
            <a:off x="248395" y="9270889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71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115" y="1044163"/>
            <a:ext cx="1199856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Ways to Access EMDR Research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43400" y="3390900"/>
            <a:ext cx="122570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 is now a robustly researched model of psychotherapy. In order to access research:</a:t>
            </a:r>
          </a:p>
          <a:p>
            <a:pPr marL="1371600" lvl="2" indent="-457200">
              <a:lnSpc>
                <a:spcPct val="150000"/>
              </a:lnSpc>
              <a:buClr>
                <a:srgbClr val="01A0C6"/>
              </a:buClr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EMDRIA.org</a:t>
            </a:r>
            <a:endParaRPr lang="en-US"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71600" lvl="2" indent="-457200">
              <a:lnSpc>
                <a:spcPct val="150000"/>
              </a:lnSpc>
              <a:buClr>
                <a:srgbClr val="01A0C6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</a:t>
            </a:r>
            <a:r>
              <a:rPr lang="en-US" sz="3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francineshapirolibrary.omeka.net</a:t>
            </a: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endParaRPr lang="en-US"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71600" lvl="2" indent="-457200">
              <a:lnSpc>
                <a:spcPct val="150000"/>
              </a:lnSpc>
              <a:buClr>
                <a:srgbClr val="01A0C6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</a:t>
            </a:r>
            <a:r>
              <a:rPr lang="en-US" sz="3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www.emdria.org</a:t>
            </a: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/publication-resources/journal-of-</a:t>
            </a:r>
            <a:r>
              <a:rPr lang="en-US" sz="3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</a:t>
            </a: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-practice-research/</a:t>
            </a:r>
          </a:p>
          <a:p>
            <a:pPr marL="1371600" lvl="2" indent="-457200">
              <a:lnSpc>
                <a:spcPct val="150000"/>
              </a:lnSpc>
              <a:buClr>
                <a:srgbClr val="01A0C6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Lists | EMDR Foundation | EMDR Therapy</a:t>
            </a:r>
            <a:endParaRPr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A0C6"/>
              </a:buClr>
              <a:buSzPts val="3200"/>
              <a:buNone/>
            </a:pPr>
            <a:endParaRPr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1A0C6"/>
              </a:buClr>
              <a:buSzPts val="4000"/>
              <a:buNone/>
            </a:pPr>
            <a:endParaRPr sz="40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F1D37BA-C96F-E03A-9A61-0E4B5540B752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66236B26-180C-08D9-F5ED-98AA440717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B073EF0E-A157-7398-C25A-BD4A8BAC5100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11557DA9-9201-A7A1-2EC9-8574EB941DBF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20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20" y="3162300"/>
            <a:ext cx="7739380" cy="1000760"/>
          </a:xfrm>
        </p:spPr>
        <p:txBody>
          <a:bodyPr/>
          <a:lstStyle/>
          <a:p>
            <a:r>
              <a:rPr lang="en-US" spc="-105" dirty="0"/>
              <a:t>What is Trauma?</a:t>
            </a:r>
            <a:endParaRPr lang="en-US" dirty="0"/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120841DB-A609-B5CB-1BEE-B1A282237412}"/>
              </a:ext>
            </a:extLst>
          </p:cNvPr>
          <p:cNvGrpSpPr/>
          <p:nvPr/>
        </p:nvGrpSpPr>
        <p:grpSpPr>
          <a:xfrm>
            <a:off x="8587506" y="0"/>
            <a:ext cx="1981200" cy="10287236"/>
            <a:chOff x="-152400" y="0"/>
            <a:chExt cx="1981200" cy="10287236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769F31E-78C1-448A-6A87-B9260B80BC15}"/>
                </a:ext>
              </a:extLst>
            </p:cNvPr>
            <p:cNvSpPr/>
            <p:nvPr/>
          </p:nvSpPr>
          <p:spPr>
            <a:xfrm>
              <a:off x="0" y="0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B5AA5D2-F225-17DC-0016-A6D4283955D0}"/>
                </a:ext>
              </a:extLst>
            </p:cNvPr>
            <p:cNvSpPr/>
            <p:nvPr/>
          </p:nvSpPr>
          <p:spPr>
            <a:xfrm>
              <a:off x="-152400" y="3290171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8"/>
                  </a:lnTo>
                  <a:lnTo>
                    <a:pt x="0" y="699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Content Placeholder 4" descr="A picture containing nature, outdoor, cloudy, clouds&#10;&#10;Description automatically generated">
            <a:extLst>
              <a:ext uri="{FF2B5EF4-FFF2-40B4-BE49-F238E27FC236}">
                <a16:creationId xmlns:a16="http://schemas.microsoft.com/office/drawing/2014/main" id="{E78A5E8D-7A4B-2F84-AEBF-31C7665C8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06" y="-236"/>
            <a:ext cx="7719294" cy="11004365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3403CDDA-520A-F680-4A21-EB709DB7F73F}"/>
              </a:ext>
            </a:extLst>
          </p:cNvPr>
          <p:cNvSpPr/>
          <p:nvPr/>
        </p:nvSpPr>
        <p:spPr>
          <a:xfrm>
            <a:off x="631256" y="94888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BDF45A62-4E49-07B2-1CCC-6125A4EF676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9486900"/>
            <a:ext cx="1795239" cy="349962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49BFA699-AFCD-36B0-D5D0-4D6719C4696E}"/>
              </a:ext>
            </a:extLst>
          </p:cNvPr>
          <p:cNvSpPr/>
          <p:nvPr/>
        </p:nvSpPr>
        <p:spPr>
          <a:xfrm>
            <a:off x="153470" y="91938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5C5A8CC-6C9E-549B-0528-85AEE531A8D4}"/>
              </a:ext>
            </a:extLst>
          </p:cNvPr>
          <p:cNvSpPr/>
          <p:nvPr/>
        </p:nvSpPr>
        <p:spPr>
          <a:xfrm>
            <a:off x="306848" y="93430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83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WHAT IS TRAUMA?</a:t>
            </a:r>
            <a:endParaRPr spc="-95" dirty="0"/>
          </a:p>
        </p:txBody>
      </p:sp>
      <p:sp>
        <p:nvSpPr>
          <p:cNvPr id="3" name="object 3"/>
          <p:cNvSpPr/>
          <p:nvPr/>
        </p:nvSpPr>
        <p:spPr>
          <a:xfrm>
            <a:off x="4225924" y="3989554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1324" y="4362411"/>
            <a:ext cx="5100955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980"/>
              </a:spcBef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Image</a:t>
            </a:r>
          </a:p>
          <a:p>
            <a:pPr marL="469900" marR="5080" indent="-457200">
              <a:spcBef>
                <a:spcPts val="1980"/>
              </a:spcBef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Belief about self</a:t>
            </a:r>
          </a:p>
          <a:p>
            <a:pPr marL="469900" marR="5080" indent="-457200">
              <a:spcBef>
                <a:spcPts val="1980"/>
              </a:spcBef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Emotions</a:t>
            </a:r>
          </a:p>
          <a:p>
            <a:pPr marL="469900" marR="5080" indent="-457200">
              <a:spcBef>
                <a:spcPts val="1980"/>
              </a:spcBef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Body sensations</a:t>
            </a:r>
            <a:endParaRPr sz="3200" dirty="0">
              <a:latin typeface="Lato"/>
              <a:cs typeface="Lato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8028AC3-F25B-AC67-4A55-1CD866F3C29D}"/>
              </a:ext>
            </a:extLst>
          </p:cNvPr>
          <p:cNvSpPr txBox="1"/>
          <p:nvPr/>
        </p:nvSpPr>
        <p:spPr>
          <a:xfrm>
            <a:off x="4225924" y="3022400"/>
            <a:ext cx="55255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60" dirty="0">
                <a:solidFill>
                  <a:srgbClr val="B6DECD"/>
                </a:solidFill>
                <a:latin typeface="Marker Palafotz" panose="02000500000000000000" pitchFamily="2" charset="77"/>
                <a:cs typeface="Lato"/>
              </a:rPr>
              <a:t>EXPLICIT MEMORIES</a:t>
            </a:r>
            <a:endParaRPr sz="4800" dirty="0">
              <a:latin typeface="Marker Palafotz" panose="02000500000000000000" pitchFamily="2" charset="77"/>
              <a:cs typeface="Lato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6E7BF29-2166-2AF2-FBB8-8E1CC5FAC26C}"/>
              </a:ext>
            </a:extLst>
          </p:cNvPr>
          <p:cNvSpPr/>
          <p:nvPr/>
        </p:nvSpPr>
        <p:spPr>
          <a:xfrm>
            <a:off x="10837269" y="3989554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A62BC66D-9DDE-337E-6D17-0B0074208A2C}"/>
              </a:ext>
            </a:extLst>
          </p:cNvPr>
          <p:cNvSpPr txBox="1"/>
          <p:nvPr/>
        </p:nvSpPr>
        <p:spPr>
          <a:xfrm>
            <a:off x="10820400" y="3022400"/>
            <a:ext cx="55255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60" dirty="0">
                <a:solidFill>
                  <a:srgbClr val="B6DECD"/>
                </a:solidFill>
                <a:latin typeface="Marker Palafotz" panose="02000500000000000000" pitchFamily="2" charset="77"/>
                <a:cs typeface="Lato"/>
              </a:rPr>
              <a:t>IMPLICIT MEMORIES</a:t>
            </a:r>
            <a:endParaRPr sz="4800" dirty="0">
              <a:latin typeface="Marker Palafotz" panose="02000500000000000000" pitchFamily="2" charset="77"/>
              <a:cs typeface="Lato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06F25A3-3E35-41C1-469D-EDB8D42EC6B9}"/>
              </a:ext>
            </a:extLst>
          </p:cNvPr>
          <p:cNvSpPr txBox="1"/>
          <p:nvPr/>
        </p:nvSpPr>
        <p:spPr>
          <a:xfrm>
            <a:off x="11032717" y="4362410"/>
            <a:ext cx="5100955" cy="125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980"/>
              </a:spcBef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Body sensations</a:t>
            </a:r>
          </a:p>
          <a:p>
            <a:pPr marL="469900" marR="5080" indent="-457200">
              <a:spcBef>
                <a:spcPts val="1980"/>
              </a:spcBef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The felt sense</a:t>
            </a:r>
            <a:endParaRPr sz="3200" dirty="0">
              <a:latin typeface="Lato"/>
              <a:cs typeface="Lato"/>
            </a:endParaRPr>
          </a:p>
        </p:txBody>
      </p:sp>
      <p:pic>
        <p:nvPicPr>
          <p:cNvPr id="7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352A105-FA21-3B02-000F-C3691114E4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6600" y="8571982"/>
            <a:ext cx="3316224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9;p18">
            <a:extLst>
              <a:ext uri="{FF2B5EF4-FFF2-40B4-BE49-F238E27FC236}">
                <a16:creationId xmlns:a16="http://schemas.microsoft.com/office/drawing/2014/main" id="{E5EBB654-FDB6-17FB-F1F1-7694DE70FD3B}"/>
              </a:ext>
            </a:extLst>
          </p:cNvPr>
          <p:cNvSpPr/>
          <p:nvPr/>
        </p:nvSpPr>
        <p:spPr>
          <a:xfrm>
            <a:off x="14935200" y="9427446"/>
            <a:ext cx="2902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Paulson and O’Shea, 2017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0333AE00-486F-C88C-F9BC-54D51ADD07A9}"/>
              </a:ext>
            </a:extLst>
          </p:cNvPr>
          <p:cNvSpPr/>
          <p:nvPr/>
        </p:nvSpPr>
        <p:spPr>
          <a:xfrm>
            <a:off x="14953841" y="52443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4D5866D7-15CE-4142-74D3-D30E7B2762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27585" y="522491"/>
            <a:ext cx="1795239" cy="349962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AAF36653-9626-9595-A6AC-23E033B559AD}"/>
              </a:ext>
            </a:extLst>
          </p:cNvPr>
          <p:cNvSpPr/>
          <p:nvPr/>
        </p:nvSpPr>
        <p:spPr>
          <a:xfrm>
            <a:off x="14476055" y="22947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DA28A451-1493-E343-A67B-16B358BF04B8}"/>
              </a:ext>
            </a:extLst>
          </p:cNvPr>
          <p:cNvSpPr/>
          <p:nvPr/>
        </p:nvSpPr>
        <p:spPr>
          <a:xfrm>
            <a:off x="14629433" y="37863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1029869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Key Areas for History Taking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6248400" y="3314700"/>
            <a:ext cx="5100955" cy="4249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980"/>
              </a:spcBef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Physical abuse</a:t>
            </a:r>
          </a:p>
          <a:p>
            <a:pPr marL="469900" marR="5080" indent="-457200">
              <a:spcBef>
                <a:spcPts val="1980"/>
              </a:spcBef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Sexual abuse</a:t>
            </a:r>
          </a:p>
          <a:p>
            <a:pPr marL="469900" marR="5080" indent="-457200">
              <a:spcBef>
                <a:spcPts val="1980"/>
              </a:spcBef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Neglect</a:t>
            </a:r>
          </a:p>
          <a:p>
            <a:pPr marL="469900" marR="5080" indent="-457200">
              <a:spcBef>
                <a:spcPts val="1980"/>
              </a:spcBef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Preverbal trauma</a:t>
            </a:r>
          </a:p>
          <a:p>
            <a:pPr marL="469900" marR="5080" indent="-457200">
              <a:spcBef>
                <a:spcPts val="1980"/>
              </a:spcBef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Adoption trauma</a:t>
            </a:r>
          </a:p>
          <a:p>
            <a:pPr marL="469900" marR="5080" indent="-457200">
              <a:spcBef>
                <a:spcPts val="1980"/>
              </a:spcBef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04041"/>
                </a:solidFill>
                <a:latin typeface="Lato"/>
                <a:cs typeface="Lato"/>
              </a:rPr>
              <a:t>Medical trauma</a:t>
            </a:r>
            <a:endParaRPr sz="3200" dirty="0">
              <a:latin typeface="Lato"/>
              <a:cs typeface="Lato"/>
            </a:endParaRPr>
          </a:p>
        </p:txBody>
      </p:sp>
      <p:pic>
        <p:nvPicPr>
          <p:cNvPr id="7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352A105-FA21-3B02-000F-C3691114E4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6600" y="8571982"/>
            <a:ext cx="3316224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9;p18">
            <a:extLst>
              <a:ext uri="{FF2B5EF4-FFF2-40B4-BE49-F238E27FC236}">
                <a16:creationId xmlns:a16="http://schemas.microsoft.com/office/drawing/2014/main" id="{E5EBB654-FDB6-17FB-F1F1-7694DE70FD3B}"/>
              </a:ext>
            </a:extLst>
          </p:cNvPr>
          <p:cNvSpPr/>
          <p:nvPr/>
        </p:nvSpPr>
        <p:spPr>
          <a:xfrm>
            <a:off x="14935200" y="9427446"/>
            <a:ext cx="2902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Paulson and O’Shea, 2017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7448232" y="27051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81C1BCD0-1805-EF8D-4833-983DE77F12E0}"/>
              </a:ext>
            </a:extLst>
          </p:cNvPr>
          <p:cNvSpPr/>
          <p:nvPr/>
        </p:nvSpPr>
        <p:spPr>
          <a:xfrm>
            <a:off x="14953841" y="5734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D699133A-E71A-9E82-2554-D99FC8B894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27585" y="571500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62191885-81BA-BEA1-F1C5-1EB71AFE55E8}"/>
              </a:ext>
            </a:extLst>
          </p:cNvPr>
          <p:cNvSpPr/>
          <p:nvPr/>
        </p:nvSpPr>
        <p:spPr>
          <a:xfrm>
            <a:off x="14476055" y="2784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4D55B97-1070-8426-0283-9A658674DEFD}"/>
              </a:ext>
            </a:extLst>
          </p:cNvPr>
          <p:cNvSpPr/>
          <p:nvPr/>
        </p:nvSpPr>
        <p:spPr>
          <a:xfrm>
            <a:off x="14629433" y="4276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99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0" y="1433117"/>
            <a:ext cx="698980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AIP Model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886200" y="3314700"/>
            <a:ext cx="12039600" cy="4347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AIP stands for Adaptive Information Processing.</a:t>
            </a:r>
          </a:p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This system is an intrinsically occurring, physical, and adaptive system of sorting memories.</a:t>
            </a:r>
          </a:p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Memories and experiences are linked to associated memories,  which lead to our behavior, thinking, attitudes, view of the world, and symptomology.</a:t>
            </a:r>
          </a:p>
        </p:txBody>
      </p:sp>
      <p:pic>
        <p:nvPicPr>
          <p:cNvPr id="7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352A105-FA21-3B02-000F-C3691114E4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6600" y="8571982"/>
            <a:ext cx="3316224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9;p18">
            <a:extLst>
              <a:ext uri="{FF2B5EF4-FFF2-40B4-BE49-F238E27FC236}">
                <a16:creationId xmlns:a16="http://schemas.microsoft.com/office/drawing/2014/main" id="{E5EBB654-FDB6-17FB-F1F1-7694DE70FD3B}"/>
              </a:ext>
            </a:extLst>
          </p:cNvPr>
          <p:cNvSpPr/>
          <p:nvPr/>
        </p:nvSpPr>
        <p:spPr>
          <a:xfrm>
            <a:off x="14935200" y="9427446"/>
            <a:ext cx="2902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Shapiro, 2018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7448232" y="27051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D4EAF75-0B93-F06B-E928-E0691D636E35}"/>
              </a:ext>
            </a:extLst>
          </p:cNvPr>
          <p:cNvSpPr/>
          <p:nvPr/>
        </p:nvSpPr>
        <p:spPr>
          <a:xfrm>
            <a:off x="14953841" y="821531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4B3C494E-CB6E-C197-77E2-C11718BFE1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27585" y="819592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ABAA874-D70E-951B-1119-3A7581BF8B83}"/>
              </a:ext>
            </a:extLst>
          </p:cNvPr>
          <p:cNvSpPr/>
          <p:nvPr/>
        </p:nvSpPr>
        <p:spPr>
          <a:xfrm>
            <a:off x="14476055" y="526574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7A2A43D0-15A4-DE59-7B19-AEEACF0737AF}"/>
              </a:ext>
            </a:extLst>
          </p:cNvPr>
          <p:cNvSpPr/>
          <p:nvPr/>
        </p:nvSpPr>
        <p:spPr>
          <a:xfrm>
            <a:off x="14629433" y="675735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22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0" y="1433117"/>
            <a:ext cx="698980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AIP Model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352800" y="3314700"/>
            <a:ext cx="13182600" cy="5086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These linked experiences lead us to experiences of health or unhealth.</a:t>
            </a:r>
          </a:p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Trauma disrupts this intrinsic and healthy system. This causes material to remain unprocessed and be held in memory networks.</a:t>
            </a:r>
          </a:p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Experiences involving high levels of disturbance may be held in implicit memory systems including thoughts, affects, and sensations of the disturbing event in a way that cannot link up to the adaptive model. </a:t>
            </a:r>
          </a:p>
        </p:txBody>
      </p:sp>
      <p:pic>
        <p:nvPicPr>
          <p:cNvPr id="7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352A105-FA21-3B02-000F-C3691114E4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6600" y="8571982"/>
            <a:ext cx="3316224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9;p18">
            <a:extLst>
              <a:ext uri="{FF2B5EF4-FFF2-40B4-BE49-F238E27FC236}">
                <a16:creationId xmlns:a16="http://schemas.microsoft.com/office/drawing/2014/main" id="{E5EBB654-FDB6-17FB-F1F1-7694DE70FD3B}"/>
              </a:ext>
            </a:extLst>
          </p:cNvPr>
          <p:cNvSpPr/>
          <p:nvPr/>
        </p:nvSpPr>
        <p:spPr>
          <a:xfrm>
            <a:off x="14935200" y="9427446"/>
            <a:ext cx="2902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Shapiro, 2018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7448232" y="27051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28DECF4A-4B57-A5C5-F797-FF36B9458E93}"/>
              </a:ext>
            </a:extLst>
          </p:cNvPr>
          <p:cNvSpPr/>
          <p:nvPr/>
        </p:nvSpPr>
        <p:spPr>
          <a:xfrm>
            <a:off x="14953841" y="6496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994D11D0-A51B-570D-D493-FF691E5A1D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27585" y="647700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20474B44-AF3C-67B1-E423-39FBADE0A9C1}"/>
              </a:ext>
            </a:extLst>
          </p:cNvPr>
          <p:cNvSpPr/>
          <p:nvPr/>
        </p:nvSpPr>
        <p:spPr>
          <a:xfrm>
            <a:off x="14476055" y="3546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4373EBDC-A470-4299-8175-A98D8EAE31B7}"/>
              </a:ext>
            </a:extLst>
          </p:cNvPr>
          <p:cNvSpPr/>
          <p:nvPr/>
        </p:nvSpPr>
        <p:spPr>
          <a:xfrm>
            <a:off x="14629433" y="5038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35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222"/>
            <a:ext cx="1828800" cy="10287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1828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" y="0"/>
                </a:lnTo>
                <a:lnTo>
                  <a:pt x="1828799" y="10286999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8459" y="-10222"/>
            <a:ext cx="304800" cy="6994525"/>
          </a:xfrm>
          <a:custGeom>
            <a:avLst/>
            <a:gdLst/>
            <a:ahLst/>
            <a:cxnLst/>
            <a:rect l="l" t="t" r="r" b="b"/>
            <a:pathLst>
              <a:path w="304800" h="6994525">
                <a:moveTo>
                  <a:pt x="0" y="0"/>
                </a:moveTo>
                <a:lnTo>
                  <a:pt x="304799" y="0"/>
                </a:lnTo>
                <a:lnTo>
                  <a:pt x="304799" y="6993986"/>
                </a:lnTo>
                <a:lnTo>
                  <a:pt x="0" y="699398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111" y="1433117"/>
            <a:ext cx="1267943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About Me: Nikolaus Johnson</a:t>
            </a:r>
            <a:br>
              <a:rPr lang="en-US" spc="-105" dirty="0"/>
            </a:br>
            <a:r>
              <a:rPr lang="en-US" spc="-105" dirty="0"/>
              <a:t>MS, LPC, RPT, EMDR Consultant</a:t>
            </a:r>
            <a:endParaRPr spc="-95" dirty="0"/>
          </a:p>
        </p:txBody>
      </p:sp>
      <p:sp>
        <p:nvSpPr>
          <p:cNvPr id="7" name="object 7"/>
          <p:cNvSpPr/>
          <p:nvPr/>
        </p:nvSpPr>
        <p:spPr>
          <a:xfrm>
            <a:off x="6248400" y="3924300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38099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05A4-93AC-FA1E-D638-6F8B794E466F}"/>
              </a:ext>
            </a:extLst>
          </p:cNvPr>
          <p:cNvSpPr/>
          <p:nvPr/>
        </p:nvSpPr>
        <p:spPr>
          <a:xfrm>
            <a:off x="4730454" y="4474063"/>
            <a:ext cx="12679430" cy="517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Since 2017, I have worked at the Center for Counseling and Family Relationships in North Fort Worth.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Previously, I worked at an agency providing play therapy to children in the foster care system.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Population: 60% children under the age of 12, 40% adolescents and adults.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My focus is in developmental trauma, adoption issues, and dissociative disorders.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 get a lot of clients that don’t fit in a diagnostic box. 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C9FD1BC-F5F8-B47A-EA44-AE8AFB0F111E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8CDC6EE8-295B-8940-7CFD-BDF64C46B5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1B5BD16B-F1FF-F618-4DA8-1FAA27434A48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A69B7A13-D790-03DE-9975-6DD27BE6AC88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0" y="1433117"/>
            <a:ext cx="698980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AIP Model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352800" y="3314700"/>
            <a:ext cx="13182600" cy="4347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Adaptive information is held in similar networks. </a:t>
            </a:r>
          </a:p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EMDR reprocessing allows the adaptive information to link up with the maladaptive information, which allows for the transformation of the target memory. </a:t>
            </a:r>
          </a:p>
          <a:p>
            <a:pPr marL="571500" indent="-5715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Thus, when current day triggers occur, the client does not experience similar levels of disturbance. </a:t>
            </a:r>
          </a:p>
        </p:txBody>
      </p:sp>
      <p:pic>
        <p:nvPicPr>
          <p:cNvPr id="7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352A105-FA21-3B02-000F-C3691114E4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6600" y="8571982"/>
            <a:ext cx="3316224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9;p18">
            <a:extLst>
              <a:ext uri="{FF2B5EF4-FFF2-40B4-BE49-F238E27FC236}">
                <a16:creationId xmlns:a16="http://schemas.microsoft.com/office/drawing/2014/main" id="{E5EBB654-FDB6-17FB-F1F1-7694DE70FD3B}"/>
              </a:ext>
            </a:extLst>
          </p:cNvPr>
          <p:cNvSpPr/>
          <p:nvPr/>
        </p:nvSpPr>
        <p:spPr>
          <a:xfrm>
            <a:off x="14935200" y="9427446"/>
            <a:ext cx="2902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Shapiro, 2018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7448232" y="27051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28813C2-D29F-AE8F-BF3F-BA5EA35A8A29}"/>
              </a:ext>
            </a:extLst>
          </p:cNvPr>
          <p:cNvSpPr/>
          <p:nvPr/>
        </p:nvSpPr>
        <p:spPr>
          <a:xfrm>
            <a:off x="14962079" y="6496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61D15BC5-3F39-7E89-B0E1-EF24EE079C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35823" y="647700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4C855EFD-6977-A269-65BB-674A72F489E3}"/>
              </a:ext>
            </a:extLst>
          </p:cNvPr>
          <p:cNvSpPr/>
          <p:nvPr/>
        </p:nvSpPr>
        <p:spPr>
          <a:xfrm>
            <a:off x="14484293" y="3546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1760F00-2778-20CA-2008-BF2E1C18F3EB}"/>
              </a:ext>
            </a:extLst>
          </p:cNvPr>
          <p:cNvSpPr/>
          <p:nvPr/>
        </p:nvSpPr>
        <p:spPr>
          <a:xfrm>
            <a:off x="14637671" y="5038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64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949897"/>
            <a:ext cx="1594227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How is EMDR Different Than Other Models?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95800" y="3467100"/>
            <a:ext cx="122570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50000"/>
              </a:lnSpc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CBT</a:t>
            </a:r>
          </a:p>
          <a:p>
            <a:pPr marL="457200" indent="-457200">
              <a:lnSpc>
                <a:spcPct val="150000"/>
              </a:lnSpc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down vs. bottom up</a:t>
            </a:r>
          </a:p>
          <a:p>
            <a:pPr marL="457200" indent="-457200">
              <a:lnSpc>
                <a:spcPct val="150000"/>
              </a:lnSpc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 vs. Exposure Therapy</a:t>
            </a:r>
          </a:p>
          <a:p>
            <a:pPr marL="457200" indent="-457200">
              <a:lnSpc>
                <a:spcPct val="150000"/>
              </a:lnSpc>
              <a:buClr>
                <a:srgbClr val="01A0C6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EMDR vs. other experiential therapies</a:t>
            </a:r>
            <a:endParaRPr sz="3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1A0C6"/>
              </a:buClr>
              <a:buSzPts val="4000"/>
              <a:buNone/>
            </a:pPr>
            <a:endParaRPr sz="40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7571D279-9E9E-D9DB-A348-B3CE7EB56BE0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0A8070F-E909-A767-849C-2DFDB66035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48C52EC2-0DBA-BBA4-11C2-B8F116F3915D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1656305E-6F2C-AC2D-A78C-6CB174319946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66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138683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14800" y="4004945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6400" y="4145790"/>
            <a:ext cx="108526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LIGHTSTREAM EXERCISE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A165CC0-64E4-0DCE-AF51-E3F236502CB4}"/>
              </a:ext>
            </a:extLst>
          </p:cNvPr>
          <p:cNvSpPr/>
          <p:nvPr/>
        </p:nvSpPr>
        <p:spPr>
          <a:xfrm>
            <a:off x="709515" y="6496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72EBF5DA-EE50-C51D-4ACD-3FA083BEF1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259" y="6477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5BC0B91-0CB9-3C7E-D059-A7043C5B8B40}"/>
              </a:ext>
            </a:extLst>
          </p:cNvPr>
          <p:cNvSpPr/>
          <p:nvPr/>
        </p:nvSpPr>
        <p:spPr>
          <a:xfrm>
            <a:off x="231729" y="3546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DBF7FC4C-749F-1007-1AB6-40C17A6C06FD}"/>
              </a:ext>
            </a:extLst>
          </p:cNvPr>
          <p:cNvSpPr/>
          <p:nvPr/>
        </p:nvSpPr>
        <p:spPr>
          <a:xfrm>
            <a:off x="385107" y="5038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83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85057"/>
            <a:ext cx="18287999" cy="10477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4554838"/>
            <a:ext cx="101668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QUESTIONS SO FAR?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1678459" y="4005416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79E61DF-7282-349C-F494-40C58398B167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3E20A18E-6E86-E2EC-C840-3E2689B3EE3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CC4257B0-D3DE-44B2-064F-37316D2005A2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887F2777-1AF3-7069-5764-C53107ACE2DA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383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530067"/>
            <a:ext cx="16383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Dual Attention Stimulus/ Bilateral Stimulation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2819400" y="1779701"/>
            <a:ext cx="15011400" cy="7830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Working Memory Theory (</a:t>
            </a:r>
            <a:r>
              <a:rPr lang="en-US" sz="27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Matthijssen</a:t>
            </a: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et. al 2021, Shapiro 2016)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Forms of doing DAS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Eye movements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Wand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</a:t>
            </a:r>
            <a:r>
              <a:rPr lang="en-US" sz="27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Buzzies</a:t>
            </a: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or headphones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Butterfly Hug: uses acupuncture points associated with fear and anxiety (</a:t>
            </a:r>
            <a:r>
              <a:rPr lang="en-US" sz="27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Jerero</a:t>
            </a: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2021)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Oftentimes your client will use multiple forms of DAS in a single session.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We start by trying eye movements.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There are three reasons we would not use eye movements: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1. The client experiences migraines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2. The client experiences seizures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3. This third one is a “Nik rule”. I do not use eye movements with clients who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6DFCD"/>
              </a:buClr>
            </a:pPr>
            <a:r>
              <a:rPr lang="en-US" sz="27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    experienced a TBI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252207" y="1574917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90621A2-1F79-F570-75BF-E968B2CBF821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C15A6254-399C-91B1-F85F-390A54AFBDA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2BB5FFC9-61E3-19B4-8DD5-0EB3A2BBDC7E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AF31AF36-17FC-B4D5-5BAC-0D463CC15E5F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13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3">
            <a:extLst>
              <a:ext uri="{FF2B5EF4-FFF2-40B4-BE49-F238E27FC236}">
                <a16:creationId xmlns:a16="http://schemas.microsoft.com/office/drawing/2014/main" id="{E4C3ABB8-84CF-A01B-5555-49C5B83C05E0}"/>
              </a:ext>
            </a:extLst>
          </p:cNvPr>
          <p:cNvGrpSpPr/>
          <p:nvPr/>
        </p:nvGrpSpPr>
        <p:grpSpPr>
          <a:xfrm>
            <a:off x="8362339" y="0"/>
            <a:ext cx="1983739" cy="10287000"/>
            <a:chOff x="0" y="1"/>
            <a:chExt cx="1983739" cy="1028700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150F6B8E-5B97-2303-837A-03D675437576}"/>
                </a:ext>
              </a:extLst>
            </p:cNvPr>
            <p:cNvSpPr/>
            <p:nvPr/>
          </p:nvSpPr>
          <p:spPr>
            <a:xfrm>
              <a:off x="0" y="3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9B66C42-B1A1-BB86-988A-5A503CDDCFEA}"/>
                </a:ext>
              </a:extLst>
            </p:cNvPr>
            <p:cNvSpPr/>
            <p:nvPr/>
          </p:nvSpPr>
          <p:spPr>
            <a:xfrm>
              <a:off x="1678459" y="1"/>
              <a:ext cx="304800" cy="6994525"/>
            </a:xfrm>
            <a:custGeom>
              <a:avLst/>
              <a:gdLst/>
              <a:ahLst/>
              <a:cxnLst/>
              <a:rect l="l" t="t" r="r" b="b"/>
              <a:pathLst>
                <a:path w="304800" h="6994525">
                  <a:moveTo>
                    <a:pt x="0" y="0"/>
                  </a:moveTo>
                  <a:lnTo>
                    <a:pt x="304799" y="0"/>
                  </a:lnTo>
                  <a:lnTo>
                    <a:pt x="304799" y="6993986"/>
                  </a:lnTo>
                  <a:lnTo>
                    <a:pt x="0" y="6993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00" y="1790700"/>
            <a:ext cx="5758180" cy="2954655"/>
          </a:xfrm>
        </p:spPr>
        <p:txBody>
          <a:bodyPr/>
          <a:lstStyle/>
          <a:p>
            <a:r>
              <a:rPr lang="en-US" spc="-105" dirty="0"/>
              <a:t>SAFE </a:t>
            </a:r>
            <a:br>
              <a:rPr lang="en-US" spc="-105" dirty="0"/>
            </a:br>
            <a:r>
              <a:rPr lang="en-US" spc="-105" dirty="0"/>
              <a:t>CALM </a:t>
            </a:r>
            <a:br>
              <a:rPr lang="en-US" spc="-105" dirty="0"/>
            </a:br>
            <a:r>
              <a:rPr lang="en-US" spc="-105" dirty="0"/>
              <a:t>PLACE</a:t>
            </a:r>
            <a:endParaRPr lang="en-US" dirty="0"/>
          </a:p>
        </p:txBody>
      </p:sp>
      <p:pic>
        <p:nvPicPr>
          <p:cNvPr id="3" name="Picture 2" descr="A rocky beach with a body of water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52008120-5E1D-7829-4267-18461918D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953"/>
            <a:ext cx="8362339" cy="10450953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600658E7-90AD-6A13-F54E-E841FF4E6E8B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C24E9641-0A1A-428D-AF58-82D8A2D549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9D1A709B-EB89-F977-617F-B0991298163A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2EBB0AA1-AA5D-CA6E-0EE6-DFED57D5EFD5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26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14020799" cy="10286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962400" y="4004945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7800" y="3944517"/>
            <a:ext cx="108526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What is Dissociation?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3FB9C9-D904-B9C8-352A-E3F38819959A}"/>
              </a:ext>
            </a:extLst>
          </p:cNvPr>
          <p:cNvSpPr/>
          <p:nvPr/>
        </p:nvSpPr>
        <p:spPr>
          <a:xfrm>
            <a:off x="709515" y="5734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21C0B770-5199-E9A6-E137-755ABDC791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259" y="571500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3CAEDD1B-F814-502D-FB29-986861A0D469}"/>
              </a:ext>
            </a:extLst>
          </p:cNvPr>
          <p:cNvSpPr/>
          <p:nvPr/>
        </p:nvSpPr>
        <p:spPr>
          <a:xfrm>
            <a:off x="231729" y="2784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A43E1574-ACC8-76C6-3D15-6E685075FBAC}"/>
              </a:ext>
            </a:extLst>
          </p:cNvPr>
          <p:cNvSpPr/>
          <p:nvPr/>
        </p:nvSpPr>
        <p:spPr>
          <a:xfrm>
            <a:off x="385107" y="4276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8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3800" y="1028700"/>
            <a:ext cx="10972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Dissociation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352800" y="2914799"/>
            <a:ext cx="13335000" cy="5086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mental process of being disconnected from one’s thoughts, feelings, body sensations, identity, or memories 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 all experience dissociation to some extent</a:t>
            </a:r>
          </a:p>
          <a:p>
            <a:pPr lvl="1">
              <a:lnSpc>
                <a:spcPct val="150000"/>
              </a:lnSpc>
              <a:buClr>
                <a:srgbClr val="B6DFCD"/>
              </a:buClr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	   - Healthy dissociation</a:t>
            </a:r>
          </a:p>
          <a:p>
            <a:pPr lvl="1">
              <a:lnSpc>
                <a:spcPct val="150000"/>
              </a:lnSpc>
              <a:buClr>
                <a:srgbClr val="B6DFCD"/>
              </a:buClr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- Unhealthy dissociation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Can look like ADHD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Dissociation is a spectrum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019732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38CC2D99-8449-7A2A-9530-9CAACD2DBA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44600" y="8571982"/>
            <a:ext cx="4114800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0887B-2304-572A-2BC7-A1B70B5FA8E7}"/>
              </a:ext>
            </a:extLst>
          </p:cNvPr>
          <p:cNvSpPr txBox="1"/>
          <p:nvPr/>
        </p:nvSpPr>
        <p:spPr>
          <a:xfrm>
            <a:off x="13792200" y="9412057"/>
            <a:ext cx="447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Gonzalas</a:t>
            </a:r>
            <a:r>
              <a:rPr lang="en-US" sz="2000" dirty="0"/>
              <a:t> &amp; Mosquera, 2012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2BD7C51-04E7-D4BC-94D6-6346DE62E3D5}"/>
              </a:ext>
            </a:extLst>
          </p:cNvPr>
          <p:cNvSpPr/>
          <p:nvPr/>
        </p:nvSpPr>
        <p:spPr>
          <a:xfrm>
            <a:off x="14990417" y="593566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31B32EE-AD4E-3BAA-7701-96C98ABD266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64161" y="591627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197431D0-AE9C-4179-888A-CB0BEA04E449}"/>
              </a:ext>
            </a:extLst>
          </p:cNvPr>
          <p:cNvSpPr/>
          <p:nvPr/>
        </p:nvSpPr>
        <p:spPr>
          <a:xfrm>
            <a:off x="14512631" y="298609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17615AE2-EBFA-6DB1-77E1-A359240FCECE}"/>
              </a:ext>
            </a:extLst>
          </p:cNvPr>
          <p:cNvSpPr/>
          <p:nvPr/>
        </p:nvSpPr>
        <p:spPr>
          <a:xfrm>
            <a:off x="14666009" y="447770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938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0" y="1064346"/>
            <a:ext cx="10972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Why is This Important?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352800" y="2914799"/>
            <a:ext cx="13335000" cy="6768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You all likely have current clients and people in your personal life that meet the criteria for DID </a:t>
            </a: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or another dissociative disorder. </a:t>
            </a:r>
            <a:endParaRPr lang="en-US" sz="3200" dirty="0"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It is estimated that 1% of the population are “multiples”. Up to 10% of the population experiences a pathological level of disassociation. This number is similar to the level of the population experiencing MDD or GAD.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It is a myth that DID and other dissociative disorders are untreatable. Many clients have no longer met the criteria for DID after 3-5 years of weekly therapy. 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019732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38CC2D99-8449-7A2A-9530-9CAACD2DBA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12018" y="8571982"/>
            <a:ext cx="3847381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D9AF0-E468-9011-05A8-02F91A5F5DD7}"/>
              </a:ext>
            </a:extLst>
          </p:cNvPr>
          <p:cNvSpPr txBox="1"/>
          <p:nvPr/>
        </p:nvSpPr>
        <p:spPr>
          <a:xfrm>
            <a:off x="14212019" y="9427446"/>
            <a:ext cx="384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Steinberg and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Schnall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FC6CA42-D4FE-DC20-266C-C3AD385F6372}"/>
              </a:ext>
            </a:extLst>
          </p:cNvPr>
          <p:cNvSpPr/>
          <p:nvPr/>
        </p:nvSpPr>
        <p:spPr>
          <a:xfrm>
            <a:off x="14880656" y="537962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CD612D78-03F8-7322-2E4E-A1FCDBF58E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536023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665012D2-EBD2-61C3-7981-6C6E8F9C6CDF}"/>
              </a:ext>
            </a:extLst>
          </p:cNvPr>
          <p:cNvSpPr/>
          <p:nvPr/>
        </p:nvSpPr>
        <p:spPr>
          <a:xfrm>
            <a:off x="14402870" y="243005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594EE8F3-C9A2-E1BF-7304-7FD4293AFEC0}"/>
              </a:ext>
            </a:extLst>
          </p:cNvPr>
          <p:cNvSpPr/>
          <p:nvPr/>
        </p:nvSpPr>
        <p:spPr>
          <a:xfrm>
            <a:off x="14556248" y="392166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40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949897"/>
            <a:ext cx="1426587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Common Dissociative Symptoms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8366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CFCA0-CA2F-9E71-362D-9ADC64068EB6}"/>
              </a:ext>
            </a:extLst>
          </p:cNvPr>
          <p:cNvSpPr/>
          <p:nvPr/>
        </p:nvSpPr>
        <p:spPr>
          <a:xfrm>
            <a:off x="2133600" y="3082258"/>
            <a:ext cx="7222469" cy="799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You dislike your client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presents with flat or incongruent affect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argues with him or herself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takes a long time in answering questions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mood changes rapidly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denies saying something the previous session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31F07-30B4-CD53-C212-DA89B4688A65}"/>
              </a:ext>
            </a:extLst>
          </p:cNvPr>
          <p:cNvSpPr/>
          <p:nvPr/>
        </p:nvSpPr>
        <p:spPr>
          <a:xfrm>
            <a:off x="10218408" y="3082258"/>
            <a:ext cx="7222469" cy="557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memory or few memories from childhood 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or few body sensations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Passing out for no reason 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Headaches in odd places of the head 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Trouble swallowing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Visual or audible hallucinations</a:t>
            </a:r>
            <a:endParaRPr lang="en-US" sz="32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314B7C3-F1B3-D1AD-A0BC-B0D59ECE1C60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B9665551-B2F7-6485-8DD2-D2F4FE60D4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61A5B301-F4F1-BDCD-5F48-D545EE646533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5599A52-EAD0-AA2A-64BB-0F516D51CF48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30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222"/>
            <a:ext cx="1828800" cy="10287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1828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" y="0"/>
                </a:lnTo>
                <a:lnTo>
                  <a:pt x="1828799" y="10286999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8459" y="-10222"/>
            <a:ext cx="304800" cy="6994525"/>
          </a:xfrm>
          <a:custGeom>
            <a:avLst/>
            <a:gdLst/>
            <a:ahLst/>
            <a:cxnLst/>
            <a:rect l="l" t="t" r="r" b="b"/>
            <a:pathLst>
              <a:path w="304800" h="6994525">
                <a:moveTo>
                  <a:pt x="0" y="0"/>
                </a:moveTo>
                <a:lnTo>
                  <a:pt x="304799" y="0"/>
                </a:lnTo>
                <a:lnTo>
                  <a:pt x="304799" y="6993986"/>
                </a:lnTo>
                <a:lnTo>
                  <a:pt x="0" y="699398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111" y="1433117"/>
            <a:ext cx="126794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Who are you?</a:t>
            </a:r>
            <a:endParaRPr spc="-95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55F045-40F8-C142-9CB4-E40ACC7C8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180122"/>
              </p:ext>
            </p:extLst>
          </p:nvPr>
        </p:nvGraphicFramePr>
        <p:xfrm>
          <a:off x="5181600" y="2632199"/>
          <a:ext cx="9736666" cy="709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6">
            <a:extLst>
              <a:ext uri="{FF2B5EF4-FFF2-40B4-BE49-F238E27FC236}">
                <a16:creationId xmlns:a16="http://schemas.microsoft.com/office/drawing/2014/main" id="{7C1D08DF-8534-1DEA-F983-74803EABB66C}"/>
              </a:ext>
            </a:extLst>
          </p:cNvPr>
          <p:cNvSpPr/>
          <p:nvPr/>
        </p:nvSpPr>
        <p:spPr>
          <a:xfrm>
            <a:off x="14880656" y="54213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8FABFA90-0E9A-36F2-EFB7-6225BA13297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54400" y="540191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DA9C4660-705C-46D9-0B60-3FB8965A2933}"/>
              </a:ext>
            </a:extLst>
          </p:cNvPr>
          <p:cNvSpPr/>
          <p:nvPr/>
        </p:nvSpPr>
        <p:spPr>
          <a:xfrm>
            <a:off x="14402870" y="24717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4D5912BA-9C99-346D-4CBC-5D6346DC3C85}"/>
              </a:ext>
            </a:extLst>
          </p:cNvPr>
          <p:cNvSpPr/>
          <p:nvPr/>
        </p:nvSpPr>
        <p:spPr>
          <a:xfrm>
            <a:off x="14556248" y="39633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927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103412"/>
            <a:ext cx="15697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Common Dissociative Symptoms in Children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0209" y="3762529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CFCA0-CA2F-9E71-362D-9ADC64068EB6}"/>
              </a:ext>
            </a:extLst>
          </p:cNvPr>
          <p:cNvSpPr/>
          <p:nvPr/>
        </p:nvSpPr>
        <p:spPr>
          <a:xfrm>
            <a:off x="5105400" y="3760201"/>
            <a:ext cx="11582400" cy="725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Imaginary friends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Explosive behavior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Coping skills work for a time, then they just don’t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Client has a long list of diagnoses: i.e., ADHD, DMDD, Bipolar, Schizophrenia, ODD, Autism 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Child is “odd”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Child acts emotionally inappropriate</a:t>
            </a: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(i.e., </a:t>
            </a:r>
            <a:r>
              <a:rPr lang="en-US" sz="3200" dirty="0">
                <a:solidFill>
                  <a:schemeClr val="tx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laughing when someone dies in car accident)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B6DFCD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F19EE-F8BE-BC18-CE98-37A9E704D493}"/>
              </a:ext>
            </a:extLst>
          </p:cNvPr>
          <p:cNvSpPr txBox="1"/>
          <p:nvPr/>
        </p:nvSpPr>
        <p:spPr>
          <a:xfrm>
            <a:off x="4876800" y="3130919"/>
            <a:ext cx="84080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ommon dissociative symptoms in children:</a:t>
            </a:r>
          </a:p>
          <a:p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D4A55CC-A879-3B05-E52B-93B6FC33DA0D}"/>
              </a:ext>
            </a:extLst>
          </p:cNvPr>
          <p:cNvSpPr/>
          <p:nvPr/>
        </p:nvSpPr>
        <p:spPr>
          <a:xfrm>
            <a:off x="800436" y="9510467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AD3816F4-0BF3-07A5-A30C-7A877B9CE1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4180" y="9508528"/>
            <a:ext cx="1795239" cy="349962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3A68C151-6B8A-DD99-7D1F-4A54285850C5}"/>
              </a:ext>
            </a:extLst>
          </p:cNvPr>
          <p:cNvSpPr/>
          <p:nvPr/>
        </p:nvSpPr>
        <p:spPr>
          <a:xfrm>
            <a:off x="322650" y="9215510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F029CE1-E46A-60DF-1605-21EA7D91A375}"/>
              </a:ext>
            </a:extLst>
          </p:cNvPr>
          <p:cNvSpPr/>
          <p:nvPr/>
        </p:nvSpPr>
        <p:spPr>
          <a:xfrm>
            <a:off x="476028" y="9364671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488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0" y="1028700"/>
            <a:ext cx="13411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Screening for Dissociation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4705667" y="2857500"/>
            <a:ext cx="13411200" cy="2808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Adults: Dissociative Experience Scale</a:t>
            </a:r>
          </a:p>
          <a:p>
            <a:pPr marL="457200" indent="-457200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Adolescents: Adolescent Dissociative Experience Scale</a:t>
            </a:r>
          </a:p>
          <a:p>
            <a:pPr marL="457200" indent="-457200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Children: Child Dissociative Checklist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019732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A942751-8922-F486-3476-32E72DC8ED59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7BE8E4F3-051A-E003-EEEB-9D277C11E2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930E8F08-64C3-2D40-602E-8022C53C40AA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BBB09E54-66F8-C6A0-25CD-9781A34DF44D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269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400" y="1028700"/>
            <a:ext cx="12649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Dissociation Screener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733800" y="3339063"/>
            <a:ext cx="12649199" cy="3608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For the time being, use a dissociation screener with every client you use EMDR with. </a:t>
            </a:r>
          </a:p>
          <a:p>
            <a:pPr marL="457200" indent="-457200">
              <a:lnSpc>
                <a:spcPct val="15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purpose of doing the dissociation screener is for you to learn more about the client, the client to learn more about him/herself, and for you to know how to prepare this client for EMDR.  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019732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DC8E082-7DE6-0105-79FF-153BF7C3E5C9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F4D7BD4A-77B9-3E02-C61E-2D3B173386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F23F90D2-0220-F8EF-3E05-B20531CEAB78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A4034C7D-9C98-7C72-6E44-0B6CB3D9856E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04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952500"/>
            <a:ext cx="12649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Your Clients and Dissociation</a:t>
            </a:r>
            <a:endParaRPr spc="-95" dirty="0"/>
          </a:p>
        </p:txBody>
      </p:sp>
      <p:sp>
        <p:nvSpPr>
          <p:cNvPr id="6" name="object 6"/>
          <p:cNvSpPr txBox="1"/>
          <p:nvPr/>
        </p:nvSpPr>
        <p:spPr>
          <a:xfrm>
            <a:off x="3733800" y="3339063"/>
            <a:ext cx="12649199" cy="2808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have you seen dissociation in your practice?</a:t>
            </a:r>
          </a:p>
          <a:p>
            <a:pPr marL="457200" indent="-457200">
              <a:lnSpc>
                <a:spcPct val="200000"/>
              </a:lnSpc>
              <a:buClr>
                <a:srgbClr val="B6DFCD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kind of adaptations need to be done for clients experiencing dissociation in EMDR therapy?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8019732" y="22479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325F828-4F8C-5479-09E3-6FA86B1FC379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65E57039-632E-E0F7-1EBF-D1368EE75F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4548F203-E8DB-DDC9-8184-5937397FF476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4EB0646E-F19F-6F87-A526-8C0A50D2C899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803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8333-335C-049F-25F6-8758B035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20" y="3162300"/>
            <a:ext cx="7739380" cy="1000760"/>
          </a:xfrm>
        </p:spPr>
        <p:txBody>
          <a:bodyPr/>
          <a:lstStyle/>
          <a:p>
            <a:r>
              <a:rPr lang="en-US" spc="-105" dirty="0"/>
              <a:t>Container Exercise</a:t>
            </a:r>
            <a:endParaRPr lang="en-US" dirty="0"/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120841DB-A609-B5CB-1BEE-B1A282237412}"/>
              </a:ext>
            </a:extLst>
          </p:cNvPr>
          <p:cNvGrpSpPr/>
          <p:nvPr/>
        </p:nvGrpSpPr>
        <p:grpSpPr>
          <a:xfrm>
            <a:off x="9448800" y="-236"/>
            <a:ext cx="1981200" cy="10287236"/>
            <a:chOff x="-152400" y="0"/>
            <a:chExt cx="1981200" cy="10287236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7769F31E-78C1-448A-6A87-B9260B80BC15}"/>
                </a:ext>
              </a:extLst>
            </p:cNvPr>
            <p:cNvSpPr/>
            <p:nvPr/>
          </p:nvSpPr>
          <p:spPr>
            <a:xfrm>
              <a:off x="0" y="0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B5AA5D2-F225-17DC-0016-A6D4283955D0}"/>
                </a:ext>
              </a:extLst>
            </p:cNvPr>
            <p:cNvSpPr/>
            <p:nvPr/>
          </p:nvSpPr>
          <p:spPr>
            <a:xfrm>
              <a:off x="-152400" y="3290171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8"/>
                  </a:lnTo>
                  <a:lnTo>
                    <a:pt x="0" y="699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A93C251-5659-AF2E-0FC8-E5948B5F3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6858000" cy="10287000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DA56DE03-ED15-2B70-98B7-178C6FD8710F}"/>
              </a:ext>
            </a:extLst>
          </p:cNvPr>
          <p:cNvSpPr/>
          <p:nvPr/>
        </p:nvSpPr>
        <p:spPr>
          <a:xfrm>
            <a:off x="707456" y="94888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0AB4D604-1EE9-995D-EF6D-154D507CD6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9486900"/>
            <a:ext cx="1795239" cy="349962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B22C72A4-4A18-0728-DC59-D13D194577F3}"/>
              </a:ext>
            </a:extLst>
          </p:cNvPr>
          <p:cNvSpPr/>
          <p:nvPr/>
        </p:nvSpPr>
        <p:spPr>
          <a:xfrm>
            <a:off x="229670" y="91938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1A3F5678-E221-50A4-3FBE-0D4C69D12FAC}"/>
              </a:ext>
            </a:extLst>
          </p:cNvPr>
          <p:cNvSpPr/>
          <p:nvPr/>
        </p:nvSpPr>
        <p:spPr>
          <a:xfrm>
            <a:off x="383048" y="93430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582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85057"/>
            <a:ext cx="18287999" cy="10477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4554838"/>
            <a:ext cx="101668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See you tomorrow morning!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1678459" y="4005416"/>
            <a:ext cx="304800" cy="6282055"/>
          </a:xfrm>
          <a:custGeom>
            <a:avLst/>
            <a:gdLst/>
            <a:ahLst/>
            <a:cxnLst/>
            <a:rect l="l" t="t" r="r" b="b"/>
            <a:pathLst>
              <a:path w="304800" h="6282055">
                <a:moveTo>
                  <a:pt x="0" y="0"/>
                </a:moveTo>
                <a:lnTo>
                  <a:pt x="304799" y="0"/>
                </a:lnTo>
                <a:lnTo>
                  <a:pt x="304799" y="6281583"/>
                </a:lnTo>
                <a:lnTo>
                  <a:pt x="0" y="628158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413DFC8F-4DF4-1D99-71D5-3A879F507042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4556675C-7E68-58B5-11C5-3F837BC1A3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7CCC8F9D-75F1-6DA0-490F-CC1B10EE9587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01DF4F9-ED1D-2E12-B451-93E80F69D4BB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074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65533445-D072-33DD-95BD-A384C7CEF0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85057"/>
            <a:ext cx="18287999" cy="10477500"/>
          </a:xfrm>
          <a:prstGeom prst="rect">
            <a:avLst/>
          </a:prstGeom>
          <a:solidFill>
            <a:schemeClr val="bg1">
              <a:alpha val="37764"/>
            </a:schemeClr>
          </a:solidFill>
        </p:spPr>
      </p:pic>
      <p:pic>
        <p:nvPicPr>
          <p:cNvPr id="6" name="Picture 5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D128DBC7-E414-E529-DD70-77C38D22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31907"/>
            <a:ext cx="18288000" cy="1216711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B2B67F4-A77D-467E-4DDB-AB519CAF3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4310" y="4150893"/>
            <a:ext cx="773938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300" dirty="0">
                <a:latin typeface="Marker Palafotz" panose="02000500000000000000" pitchFamily="2" charset="77"/>
              </a:rPr>
              <a:t>ANY QUESTIONS?</a:t>
            </a:r>
            <a:br>
              <a:rPr lang="en-US" spc="300" dirty="0">
                <a:latin typeface="Marker Palafotz" panose="02000500000000000000" pitchFamily="2" charset="77"/>
              </a:rPr>
            </a:br>
            <a:br>
              <a:rPr lang="en-US" spc="300" dirty="0">
                <a:latin typeface="Marker Palafotz" panose="02000500000000000000" pitchFamily="2" charset="77"/>
              </a:rPr>
            </a:br>
            <a:r>
              <a:rPr lang="en-US" sz="3200" spc="300" dirty="0">
                <a:latin typeface="Marker Palafotz" panose="02000500000000000000" pitchFamily="2" charset="77"/>
              </a:rPr>
              <a:t>THANKS FOR LISTENING!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D8600-96BE-9B82-7145-3D4F6FEA8310}"/>
              </a:ext>
            </a:extLst>
          </p:cNvPr>
          <p:cNvSpPr txBox="1"/>
          <p:nvPr/>
        </p:nvSpPr>
        <p:spPr>
          <a:xfrm>
            <a:off x="19202400" y="8181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7E26546-2C9E-9463-DC87-EBA0A59397D5}"/>
              </a:ext>
            </a:extLst>
          </p:cNvPr>
          <p:cNvSpPr/>
          <p:nvPr/>
        </p:nvSpPr>
        <p:spPr>
          <a:xfrm>
            <a:off x="7448232" y="56007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4C19A6EF-3774-6514-F7D0-5A2105957C7B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9F5755D-A605-5808-E684-14DA6770B4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6D543E57-7F06-0904-E002-726AACBC9A08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6284F295-0889-22B2-6BD1-6FB83F4C878A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858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68760"/>
            <a:ext cx="10972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References</a:t>
            </a:r>
            <a:endParaRPr spc="-95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373B158-CFC2-3EFE-1CD8-D51AD5F65063}"/>
              </a:ext>
            </a:extLst>
          </p:cNvPr>
          <p:cNvSpPr/>
          <p:nvPr/>
        </p:nvSpPr>
        <p:spPr>
          <a:xfrm>
            <a:off x="2209800" y="1562100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4">
                <a:moveTo>
                  <a:pt x="0" y="0"/>
                </a:moveTo>
                <a:lnTo>
                  <a:pt x="3390931" y="0"/>
                </a:lnTo>
              </a:path>
            </a:pathLst>
          </a:custGeom>
          <a:ln w="38099">
            <a:solidFill>
              <a:srgbClr val="01A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69351-D14F-3309-0DFF-22F280C7FC97}"/>
              </a:ext>
            </a:extLst>
          </p:cNvPr>
          <p:cNvSpPr txBox="1"/>
          <p:nvPr/>
        </p:nvSpPr>
        <p:spPr>
          <a:xfrm>
            <a:off x="2197100" y="1714500"/>
            <a:ext cx="15176500" cy="594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EMDRIA.org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With That Magazine, Fall 2020, Vol 25, Issue 3.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 &amp; Racial Trauma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Virtual EMDR Therapy (Spring 2020).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Gonzalas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Mosquera (2012).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EMDR and Dissociation: The Progressive Approach.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(2021). EMDRIA Conference Presentation Understanding the EMDR-IGTP-OTS Provided Both In-Person and Online.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Matthijssen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J., Brouwers, T.,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Roozendadaal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V.,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Vuister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Jongh, A. D. (2021). The effect of EMDR versus EMDR 2.0 on emotionality and vividness of aversive memories in a non-clinical sample.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</a:t>
            </a:r>
            <a:r>
              <a:rPr lang="en-US" sz="18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Psychotraumatology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2(1).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Oliver, E.,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D., and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Bexkens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(2022). Eye movement desensitization and reprocessing in young children (ages 4-8) with posttraumatic stress disorder: A multiple baseline evaluation.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Psychiatry Human Development.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Paulson, S. , and O’Shea, K. (2017).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are no words: Repairing early trauma and neglect from the attachment period with EMDR therapy.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Space Independent Publishing Platform.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Shapiro, F. (2018)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Movement Desensitization and Reprocessing (EMDR) Therapy,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Edition: Basic Principles, Protocols, and Procedures. New York: Guildford Press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Shapiro, F. (2016).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Past your Past: Take Control of your life with self-help techniques from EMDR therapy.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Rodale Books.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Steinberg, M., and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Schnall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(2001). </a:t>
            </a:r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Stranger in the Mirror: Dissociation the hidden epidemic.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Quill. </a:t>
            </a:r>
          </a:p>
          <a:p>
            <a:endParaRPr lang="en-US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B43C5DE-5394-8277-596B-BB7F6C2BB4D1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F924EF9A-7AFD-051F-D680-4E6C99377C0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1C1731F3-79A7-C283-04FF-E99ACE086B95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53F2DC3-F2E2-6C03-036F-F47FCE6F6F92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84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B37DDB1-8266-1137-980A-F556F8309E29}"/>
              </a:ext>
            </a:extLst>
          </p:cNvPr>
          <p:cNvGrpSpPr/>
          <p:nvPr/>
        </p:nvGrpSpPr>
        <p:grpSpPr>
          <a:xfrm>
            <a:off x="15488873" y="0"/>
            <a:ext cx="2799115" cy="10287000"/>
            <a:chOff x="15488873" y="0"/>
            <a:chExt cx="2799115" cy="10287000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3D5AA54F-3853-A6F8-D7A3-AAC9127110A7}"/>
                </a:ext>
              </a:extLst>
            </p:cNvPr>
            <p:cNvSpPr/>
            <p:nvPr/>
          </p:nvSpPr>
          <p:spPr>
            <a:xfrm>
              <a:off x="15488873" y="0"/>
              <a:ext cx="301625" cy="10287000"/>
            </a:xfrm>
            <a:custGeom>
              <a:avLst/>
              <a:gdLst/>
              <a:ahLst/>
              <a:cxnLst/>
              <a:rect l="l" t="t" r="r" b="b"/>
              <a:pathLst>
                <a:path w="301625" h="10287000">
                  <a:moveTo>
                    <a:pt x="0" y="10286999"/>
                  </a:moveTo>
                  <a:lnTo>
                    <a:pt x="301024" y="10286999"/>
                  </a:lnTo>
                  <a:lnTo>
                    <a:pt x="30102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9B1578D-F1E1-E879-36AD-477158A08E4F}"/>
                </a:ext>
              </a:extLst>
            </p:cNvPr>
            <p:cNvSpPr/>
            <p:nvPr/>
          </p:nvSpPr>
          <p:spPr>
            <a:xfrm>
              <a:off x="15789898" y="0"/>
              <a:ext cx="2498090" cy="10284460"/>
            </a:xfrm>
            <a:custGeom>
              <a:avLst/>
              <a:gdLst/>
              <a:ahLst/>
              <a:cxnLst/>
              <a:rect l="l" t="t" r="r" b="b"/>
              <a:pathLst>
                <a:path w="2498090" h="10284460">
                  <a:moveTo>
                    <a:pt x="2498050" y="10284156"/>
                  </a:moveTo>
                  <a:lnTo>
                    <a:pt x="0" y="10284156"/>
                  </a:lnTo>
                  <a:lnTo>
                    <a:pt x="0" y="0"/>
                  </a:lnTo>
                  <a:lnTo>
                    <a:pt x="2498050" y="0"/>
                  </a:lnTo>
                  <a:lnTo>
                    <a:pt x="2498050" y="10284156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CAB959-7679-FD5C-04D2-93455CF9CACB}"/>
              </a:ext>
            </a:extLst>
          </p:cNvPr>
          <p:cNvGrpSpPr/>
          <p:nvPr/>
        </p:nvGrpSpPr>
        <p:grpSpPr>
          <a:xfrm>
            <a:off x="3540114" y="4765179"/>
            <a:ext cx="6096001" cy="2860695"/>
            <a:chOff x="1523999" y="4765179"/>
            <a:chExt cx="7261871" cy="2860695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39ED676E-C739-CFE9-2B18-B4B67196923A}"/>
                </a:ext>
              </a:extLst>
            </p:cNvPr>
            <p:cNvSpPr/>
            <p:nvPr/>
          </p:nvSpPr>
          <p:spPr>
            <a:xfrm>
              <a:off x="1536711" y="476517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47D0620E-F245-9DE4-6B92-1F96599B551A}"/>
                </a:ext>
              </a:extLst>
            </p:cNvPr>
            <p:cNvSpPr/>
            <p:nvPr/>
          </p:nvSpPr>
          <p:spPr>
            <a:xfrm>
              <a:off x="1523999" y="553381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9EE22EDD-8F5A-B87F-02FB-0A47436F504A}"/>
                </a:ext>
              </a:extLst>
            </p:cNvPr>
            <p:cNvSpPr/>
            <p:nvPr/>
          </p:nvSpPr>
          <p:spPr>
            <a:xfrm>
              <a:off x="1536711" y="6247884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DE4DE2F-75D4-6B75-6B8F-4541BC53B24A}"/>
                </a:ext>
              </a:extLst>
            </p:cNvPr>
            <p:cNvSpPr/>
            <p:nvPr/>
          </p:nvSpPr>
          <p:spPr>
            <a:xfrm>
              <a:off x="1524000" y="6965454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2BB9F005-8ADF-F5DE-414E-FC71ED99D3C2}"/>
                </a:ext>
              </a:extLst>
            </p:cNvPr>
            <p:cNvSpPr/>
            <p:nvPr/>
          </p:nvSpPr>
          <p:spPr>
            <a:xfrm>
              <a:off x="1536711" y="7616349"/>
              <a:ext cx="7249159" cy="9525"/>
            </a:xfrm>
            <a:custGeom>
              <a:avLst/>
              <a:gdLst/>
              <a:ahLst/>
              <a:cxnLst/>
              <a:rect l="l" t="t" r="r" b="b"/>
              <a:pathLst>
                <a:path w="7249159" h="9525">
                  <a:moveTo>
                    <a:pt x="0" y="9527"/>
                  </a:moveTo>
                  <a:lnTo>
                    <a:pt x="7248535" y="0"/>
                  </a:lnTo>
                </a:path>
              </a:pathLst>
            </a:custGeom>
            <a:ln w="9524">
              <a:solidFill>
                <a:srgbClr val="B6D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4E7782D2-974D-19FD-A0B7-2C380AD762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4689" y="1988872"/>
            <a:ext cx="77393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CONTACT US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4E6858E7-6385-0742-6502-BAA7839B2885}"/>
              </a:ext>
            </a:extLst>
          </p:cNvPr>
          <p:cNvSpPr txBox="1"/>
          <p:nvPr/>
        </p:nvSpPr>
        <p:spPr>
          <a:xfrm>
            <a:off x="4513617" y="4945756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training@ccfam.com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37" name="Graphic 36" descr="Envelope outline">
            <a:extLst>
              <a:ext uri="{FF2B5EF4-FFF2-40B4-BE49-F238E27FC236}">
                <a16:creationId xmlns:a16="http://schemas.microsoft.com/office/drawing/2014/main" id="{AB138C23-06CF-B8A8-F8B9-EA1B6413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533" y="4841763"/>
            <a:ext cx="594882" cy="594882"/>
          </a:xfrm>
          <a:prstGeom prst="rect">
            <a:avLst/>
          </a:prstGeom>
        </p:spPr>
      </p:pic>
      <p:sp>
        <p:nvSpPr>
          <p:cNvPr id="38" name="object 5">
            <a:extLst>
              <a:ext uri="{FF2B5EF4-FFF2-40B4-BE49-F238E27FC236}">
                <a16:creationId xmlns:a16="http://schemas.microsoft.com/office/drawing/2014/main" id="{3BB77BF8-1077-11F1-253D-C5897BC285DF}"/>
              </a:ext>
            </a:extLst>
          </p:cNvPr>
          <p:cNvSpPr txBox="1"/>
          <p:nvPr/>
        </p:nvSpPr>
        <p:spPr>
          <a:xfrm>
            <a:off x="4513617" y="5718777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(817) 232-9400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0" name="Graphic 39" descr="Telephone outline">
            <a:extLst>
              <a:ext uri="{FF2B5EF4-FFF2-40B4-BE49-F238E27FC236}">
                <a16:creationId xmlns:a16="http://schemas.microsoft.com/office/drawing/2014/main" id="{B25D3CCC-84E6-0A38-0E8E-CEE27ABCD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3078" y="5610695"/>
            <a:ext cx="600337" cy="600337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C11EDD39-0064-7D26-83FB-8669165CBE15}"/>
              </a:ext>
            </a:extLst>
          </p:cNvPr>
          <p:cNvSpPr txBox="1"/>
          <p:nvPr/>
        </p:nvSpPr>
        <p:spPr>
          <a:xfrm>
            <a:off x="4513617" y="6448596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(817) 232-9403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3" name="Graphic 42" descr="Printer outline">
            <a:extLst>
              <a:ext uri="{FF2B5EF4-FFF2-40B4-BE49-F238E27FC236}">
                <a16:creationId xmlns:a16="http://schemas.microsoft.com/office/drawing/2014/main" id="{80075292-F2BE-739E-85D4-020317A91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3078" y="6313422"/>
            <a:ext cx="594882" cy="594882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07D8D371-EA29-7872-AA1D-BEC9C82CB205}"/>
              </a:ext>
            </a:extLst>
          </p:cNvPr>
          <p:cNvSpPr txBox="1"/>
          <p:nvPr/>
        </p:nvSpPr>
        <p:spPr>
          <a:xfrm>
            <a:off x="4517891" y="3899366"/>
            <a:ext cx="72931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4500 Mercantile Plaza Dr, Ste. 307</a:t>
            </a:r>
            <a:b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</a:br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Fort Worth TX 76137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47" name="Graphic 46" descr="Marker outline">
            <a:extLst>
              <a:ext uri="{FF2B5EF4-FFF2-40B4-BE49-F238E27FC236}">
                <a16:creationId xmlns:a16="http://schemas.microsoft.com/office/drawing/2014/main" id="{4B36699D-BCE9-1D36-C443-0027A4D2B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2106" y="3991159"/>
            <a:ext cx="594319" cy="594319"/>
          </a:xfrm>
          <a:prstGeom prst="rect">
            <a:avLst/>
          </a:prstGeom>
        </p:spPr>
      </p:pic>
      <p:sp>
        <p:nvSpPr>
          <p:cNvPr id="48" name="object 5">
            <a:extLst>
              <a:ext uri="{FF2B5EF4-FFF2-40B4-BE49-F238E27FC236}">
                <a16:creationId xmlns:a16="http://schemas.microsoft.com/office/drawing/2014/main" id="{5F4D522C-A3E7-F89C-0A49-D623D5AEA05E}"/>
              </a:ext>
            </a:extLst>
          </p:cNvPr>
          <p:cNvSpPr txBox="1"/>
          <p:nvPr/>
        </p:nvSpPr>
        <p:spPr>
          <a:xfrm>
            <a:off x="4513617" y="7090586"/>
            <a:ext cx="66070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lang="en-US" sz="2400" b="0" i="0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training.ccfam.com</a:t>
            </a:r>
            <a:endParaRPr lang="en-US" sz="2400" spc="-10" dirty="0">
              <a:solidFill>
                <a:srgbClr val="404041"/>
              </a:solidFill>
              <a:latin typeface="Lato"/>
              <a:cs typeface="Lato"/>
            </a:endParaRPr>
          </a:p>
        </p:txBody>
      </p:sp>
      <p:pic>
        <p:nvPicPr>
          <p:cNvPr id="50" name="Graphic 49" descr="Internet outline">
            <a:extLst>
              <a:ext uri="{FF2B5EF4-FFF2-40B4-BE49-F238E27FC236}">
                <a16:creationId xmlns:a16="http://schemas.microsoft.com/office/drawing/2014/main" id="{1A5FC42B-DD1E-16BF-FA5B-8244110CA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7412" y="6984504"/>
            <a:ext cx="594319" cy="594319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A7317D28-9E47-07AE-BCE6-2FF6ABEAEF13}"/>
              </a:ext>
            </a:extLst>
          </p:cNvPr>
          <p:cNvSpPr/>
          <p:nvPr/>
        </p:nvSpPr>
        <p:spPr>
          <a:xfrm>
            <a:off x="631256" y="9488839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89041A06-2692-1F91-44B8-F0AD2BF90E0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05000" y="9486900"/>
            <a:ext cx="1795239" cy="349962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A2A7055D-FDED-512A-6053-8C1B13C4C62C}"/>
              </a:ext>
            </a:extLst>
          </p:cNvPr>
          <p:cNvSpPr/>
          <p:nvPr/>
        </p:nvSpPr>
        <p:spPr>
          <a:xfrm>
            <a:off x="153470" y="9193882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9569FC81-A6F5-B1F3-72E4-F3B6F0878FD7}"/>
              </a:ext>
            </a:extLst>
          </p:cNvPr>
          <p:cNvSpPr/>
          <p:nvPr/>
        </p:nvSpPr>
        <p:spPr>
          <a:xfrm>
            <a:off x="306848" y="9343043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1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83088" y="406930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4821782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3087" y="5776794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3086" y="6595271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95572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SCHEDULE FOR TODAY</a:t>
            </a:r>
            <a:endParaRPr spc="-1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3FB1A-68A6-6587-7579-9449E42169F5}"/>
              </a:ext>
            </a:extLst>
          </p:cNvPr>
          <p:cNvSpPr txBox="1"/>
          <p:nvPr/>
        </p:nvSpPr>
        <p:spPr>
          <a:xfrm>
            <a:off x="4483086" y="2443945"/>
            <a:ext cx="12002487" cy="684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Today we visit the 8 phases of EMDR through the lens of children.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8:30 am -10:30 am, What is EMDR and where did it come from?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10:30 am -10:45 am, Break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10:45 am -12:15 pm, AIP Model and history taking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12:15 pm -12:45 pm, Break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12:45 pm - 2:15 pm, Safe calm place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2:15 pm - 2:30 pm, Break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2:30 pm – 5:30 pm, Dissociation and client safety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3C5BACC-F698-0002-DCE6-376F29178CD2}"/>
              </a:ext>
            </a:extLst>
          </p:cNvPr>
          <p:cNvSpPr/>
          <p:nvPr/>
        </p:nvSpPr>
        <p:spPr>
          <a:xfrm>
            <a:off x="4511565" y="8327873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C3FAF66-C8AE-116C-5A6A-961D18613A0E}"/>
              </a:ext>
            </a:extLst>
          </p:cNvPr>
          <p:cNvSpPr/>
          <p:nvPr/>
        </p:nvSpPr>
        <p:spPr>
          <a:xfrm>
            <a:off x="4537841" y="9235709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4DB1AE59-118C-8F83-47F0-188D6F7EB2A4}"/>
              </a:ext>
            </a:extLst>
          </p:cNvPr>
          <p:cNvSpPr/>
          <p:nvPr/>
        </p:nvSpPr>
        <p:spPr>
          <a:xfrm>
            <a:off x="4511565" y="742003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C8EB9BC-D9D4-9FA4-B947-040B64D5A9DF}"/>
              </a:ext>
            </a:extLst>
          </p:cNvPr>
          <p:cNvSpPr/>
          <p:nvPr/>
        </p:nvSpPr>
        <p:spPr>
          <a:xfrm>
            <a:off x="14880656" y="9430702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E0B9D1B2-3734-C0E1-F733-8FE2593215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28763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1F50AC5B-0CB7-371B-52F1-456BB8AB3A79}"/>
              </a:ext>
            </a:extLst>
          </p:cNvPr>
          <p:cNvSpPr/>
          <p:nvPr/>
        </p:nvSpPr>
        <p:spPr>
          <a:xfrm>
            <a:off x="14402870" y="9135745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87B10F8E-DBBA-BC0B-44B9-8FE5A365AFE0}"/>
              </a:ext>
            </a:extLst>
          </p:cNvPr>
          <p:cNvSpPr/>
          <p:nvPr/>
        </p:nvSpPr>
        <p:spPr>
          <a:xfrm>
            <a:off x="14556248" y="9284906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83088" y="406930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4821782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3087" y="5776794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3086" y="6595271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30110" y="1433117"/>
            <a:ext cx="129100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SCHEDULE FOR ENTIRE TRAINING</a:t>
            </a:r>
            <a:endParaRPr spc="-110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3C5BACC-F698-0002-DCE6-376F29178CD2}"/>
              </a:ext>
            </a:extLst>
          </p:cNvPr>
          <p:cNvSpPr/>
          <p:nvPr/>
        </p:nvSpPr>
        <p:spPr>
          <a:xfrm>
            <a:off x="4511565" y="8327873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AC3FAF66-C8AE-116C-5A6A-961D18613A0E}"/>
              </a:ext>
            </a:extLst>
          </p:cNvPr>
          <p:cNvSpPr/>
          <p:nvPr/>
        </p:nvSpPr>
        <p:spPr>
          <a:xfrm>
            <a:off x="4537841" y="9235709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4DB1AE59-118C-8F83-47F0-188D6F7EB2A4}"/>
              </a:ext>
            </a:extLst>
          </p:cNvPr>
          <p:cNvSpPr/>
          <p:nvPr/>
        </p:nvSpPr>
        <p:spPr>
          <a:xfrm>
            <a:off x="4511565" y="7420037"/>
            <a:ext cx="7249159" cy="9525"/>
          </a:xfrm>
          <a:custGeom>
            <a:avLst/>
            <a:gdLst/>
            <a:ahLst/>
            <a:cxnLst/>
            <a:rect l="l" t="t" r="r" b="b"/>
            <a:pathLst>
              <a:path w="7249159" h="9525">
                <a:moveTo>
                  <a:pt x="0" y="9527"/>
                </a:moveTo>
                <a:lnTo>
                  <a:pt x="7248535" y="0"/>
                </a:lnTo>
              </a:path>
            </a:pathLst>
          </a:custGeom>
          <a:ln w="9524">
            <a:solidFill>
              <a:srgbClr val="B6D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79A6B-54B3-9D9A-92CD-2DB68A32F1F0}"/>
              </a:ext>
            </a:extLst>
          </p:cNvPr>
          <p:cNvSpPr txBox="1"/>
          <p:nvPr/>
        </p:nvSpPr>
        <p:spPr>
          <a:xfrm>
            <a:off x="4480457" y="2430826"/>
            <a:ext cx="12129083" cy="684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There are 6 days of training and an additional 10 hours of consultation.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W1 Th: Review of entire model Phase 1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W1 F: Phase 2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W2 Th: Phase 3 and 4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W2 F: Phase 5,6,7,8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Consultation dates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W3 Th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W3 F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28C17A-FE11-2667-7C14-8F94FB0CBE81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E9E9F32-9EF3-292D-8DA2-FFA0ED85A3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C8C81CAF-48B5-DE24-A2B0-33F432CF9857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AD9E944-7E1B-9CDB-C8E0-F60A64745417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6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1786" y="1234914"/>
            <a:ext cx="117670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EMDR Training Requirements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3798570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452C3-C6AA-3471-F043-7DC112BEA6BC}"/>
              </a:ext>
            </a:extLst>
          </p:cNvPr>
          <p:cNvSpPr/>
          <p:nvPr/>
        </p:nvSpPr>
        <p:spPr>
          <a:xfrm>
            <a:off x="4648200" y="3203925"/>
            <a:ext cx="13106401" cy="647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Participate in 6 days of training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Practice Phase 1 and 2 skills between Weekends 1 and 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Complete assigned reading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Practice Phases 1-8 between Weekends 2 and 3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Participate in all the consultation hours outside of basic training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 up for those dates today or tomorrow!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“EMDR Trained” after completion on Weekend 3 and all consultation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Trainees must complete all instructional, practicum, and consultation hours within 12 months of starting the training in order to receive a certificate of completion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F56EF2B-D1DF-6ABB-3ED2-EB0DC1AF86E2}"/>
              </a:ext>
            </a:extLst>
          </p:cNvPr>
          <p:cNvSpPr/>
          <p:nvPr/>
        </p:nvSpPr>
        <p:spPr>
          <a:xfrm>
            <a:off x="685800" y="948690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DFCC2DF4-E808-61FA-DA8C-F47D85C34A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544" y="9484961"/>
            <a:ext cx="1795239" cy="349962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F3F0F76C-C872-5DA6-FB08-18E2B4AB24C0}"/>
              </a:ext>
            </a:extLst>
          </p:cNvPr>
          <p:cNvSpPr/>
          <p:nvPr/>
        </p:nvSpPr>
        <p:spPr>
          <a:xfrm>
            <a:off x="208014" y="919194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98574BD-47AE-DB6C-F27B-2A493373C86C}"/>
              </a:ext>
            </a:extLst>
          </p:cNvPr>
          <p:cNvSpPr/>
          <p:nvPr/>
        </p:nvSpPr>
        <p:spPr>
          <a:xfrm>
            <a:off x="361392" y="934110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00" y="1234914"/>
            <a:ext cx="95414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Required Readings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4A7DF4D3-53BD-1BFA-14FC-EDD37F752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12318" y="3201147"/>
            <a:ext cx="136794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required reading for the EMDR basic training includes the following materials: </a:t>
            </a:r>
          </a:p>
          <a:p>
            <a:pPr marL="914400" lvl="1" indent="0">
              <a:lnSpc>
                <a:spcPct val="150000"/>
              </a:lnSpc>
              <a:spcBef>
                <a:spcPts val="0"/>
              </a:spcBef>
              <a:buClr>
                <a:srgbClr val="A8D08C"/>
              </a:buClr>
              <a:buSzPts val="4000"/>
              <a:buNone/>
            </a:pPr>
            <a:r>
              <a:rPr lang="en-US" sz="28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1. Shapiro, Francine. 2018. Eye Movement Desensitization and Reprocessing (EMDR) Therapy, Third Edition: Basic Principles, Protocols, and Procedures. New York: Guildford Press. </a:t>
            </a:r>
          </a:p>
          <a:p>
            <a:pPr marL="914400" lvl="1" indent="0">
              <a:lnSpc>
                <a:spcPct val="150000"/>
              </a:lnSpc>
              <a:spcBef>
                <a:spcPts val="0"/>
              </a:spcBef>
              <a:buClr>
                <a:srgbClr val="A8D08C"/>
              </a:buClr>
              <a:buSzPts val="4000"/>
              <a:buNone/>
            </a:pPr>
            <a:r>
              <a:rPr lang="en-US" sz="28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2. Go With That Magazine, Fall 2020, Volume 25, Issue 3. [EMDR &amp; Racial Trauma] </a:t>
            </a:r>
          </a:p>
          <a:p>
            <a:pPr marL="914400" lvl="1" indent="0">
              <a:lnSpc>
                <a:spcPct val="150000"/>
              </a:lnSpc>
              <a:spcBef>
                <a:spcPts val="0"/>
              </a:spcBef>
              <a:buClr>
                <a:srgbClr val="A8D08C"/>
              </a:buClr>
              <a:buSzPts val="4000"/>
              <a:buNone/>
            </a:pPr>
            <a:r>
              <a:rPr lang="en-US" sz="28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3. Guidelines for Virtual EMDR Therapy. Spring 2020.</a:t>
            </a:r>
            <a:endParaRPr sz="7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pic>
        <p:nvPicPr>
          <p:cNvPr id="7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4A7C6430-0467-C278-3253-D2D076DF95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724900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8;p16">
            <a:extLst>
              <a:ext uri="{FF2B5EF4-FFF2-40B4-BE49-F238E27FC236}">
                <a16:creationId xmlns:a16="http://schemas.microsoft.com/office/drawing/2014/main" id="{2EEE547D-A055-3C5B-12F0-30BF1318C82F}"/>
              </a:ext>
            </a:extLst>
          </p:cNvPr>
          <p:cNvSpPr/>
          <p:nvPr/>
        </p:nvSpPr>
        <p:spPr>
          <a:xfrm>
            <a:off x="304801" y="9580364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733873A-D00E-416D-D4DF-609595629F18}"/>
              </a:ext>
            </a:extLst>
          </p:cNvPr>
          <p:cNvSpPr/>
          <p:nvPr/>
        </p:nvSpPr>
        <p:spPr>
          <a:xfrm>
            <a:off x="14949227" y="9313062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C1D3463F-9C20-650B-1ECE-70FBF30305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22971" y="9311123"/>
            <a:ext cx="1795239" cy="349962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4B8B6100-607C-F286-8B7E-45D18154D7F2}"/>
              </a:ext>
            </a:extLst>
          </p:cNvPr>
          <p:cNvSpPr/>
          <p:nvPr/>
        </p:nvSpPr>
        <p:spPr>
          <a:xfrm>
            <a:off x="14471441" y="9018105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6CDB507-CFC8-586E-3EE1-AA5D771219AA}"/>
              </a:ext>
            </a:extLst>
          </p:cNvPr>
          <p:cNvSpPr/>
          <p:nvPr/>
        </p:nvSpPr>
        <p:spPr>
          <a:xfrm>
            <a:off x="14624819" y="9167266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56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OBJECTIVES</a:t>
            </a:r>
            <a:endParaRPr spc="-95" dirty="0"/>
          </a:p>
        </p:txBody>
      </p:sp>
      <p:sp>
        <p:nvSpPr>
          <p:cNvPr id="3" name="object 3"/>
          <p:cNvSpPr txBox="1"/>
          <p:nvPr/>
        </p:nvSpPr>
        <p:spPr>
          <a:xfrm>
            <a:off x="3930111" y="3350844"/>
            <a:ext cx="57575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Integer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enim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lacus,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auctor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nec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molestie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25" dirty="0">
                <a:solidFill>
                  <a:srgbClr val="404041"/>
                </a:solidFill>
                <a:latin typeface="Lato"/>
                <a:cs typeface="Lato"/>
              </a:rPr>
              <a:t>in,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congue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ultrices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dolor.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Aenean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vitae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nisl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Lato"/>
                <a:cs typeface="Lato"/>
              </a:rPr>
              <a:t>velit.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1974" y="328670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199"/>
                </a:ln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0111" y="4767422"/>
            <a:ext cx="57575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Integer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enim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lacus,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auctor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nec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molestie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25" dirty="0">
                <a:solidFill>
                  <a:srgbClr val="404041"/>
                </a:solidFill>
                <a:latin typeface="Lato"/>
                <a:cs typeface="Lato"/>
              </a:rPr>
              <a:t>in,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congue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ultrices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dolor.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Aenean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vitae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nisl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Lato"/>
                <a:cs typeface="Lato"/>
              </a:rPr>
              <a:t>velit.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1974" y="472234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199"/>
                </a:ln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30111" y="6243340"/>
            <a:ext cx="57575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Integer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enim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lacus,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auctor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nec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molestie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25" dirty="0">
                <a:solidFill>
                  <a:srgbClr val="404041"/>
                </a:solidFill>
                <a:latin typeface="Lato"/>
                <a:cs typeface="Lato"/>
              </a:rPr>
              <a:t>in,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congue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ultrices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dolor.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Aenean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vitae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nisl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Lato"/>
                <a:cs typeface="Lato"/>
              </a:rPr>
              <a:t>velit.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81974" y="616188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199"/>
                </a:ln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69491" y="3382797"/>
            <a:ext cx="593270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Integer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enim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lacus,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auctor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nec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molestie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25" dirty="0">
                <a:solidFill>
                  <a:srgbClr val="404041"/>
                </a:solidFill>
                <a:latin typeface="Lato"/>
                <a:cs typeface="Lato"/>
              </a:rPr>
              <a:t>in,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congue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ultrices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dolor.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Aenean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vitae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nisl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Lato"/>
                <a:cs typeface="Lato"/>
              </a:rPr>
              <a:t>velit.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21354" y="331866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199"/>
                </a:ln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50297" y="3350844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1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0297" y="4786475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2</a:t>
            </a:r>
            <a:endParaRPr sz="4800">
              <a:latin typeface="Lato-Light"/>
              <a:cs typeface="La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0297" y="6226021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3</a:t>
            </a:r>
            <a:endParaRPr sz="4800">
              <a:latin typeface="Lato-Light"/>
              <a:cs typeface="La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9677" y="3382797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Lato-Light"/>
                <a:cs typeface="Lato-Light"/>
              </a:rPr>
              <a:t>4</a:t>
            </a:r>
            <a:endParaRPr sz="4800" dirty="0">
              <a:latin typeface="Lato-Light"/>
              <a:cs typeface="Lato-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1"/>
            <a:ext cx="1983739" cy="10287000"/>
            <a:chOff x="0" y="1"/>
            <a:chExt cx="1983739" cy="10287000"/>
          </a:xfrm>
        </p:grpSpPr>
        <p:sp>
          <p:nvSpPr>
            <p:cNvPr id="16" name="object 16"/>
            <p:cNvSpPr/>
            <p:nvPr/>
          </p:nvSpPr>
          <p:spPr>
            <a:xfrm>
              <a:off x="0" y="1"/>
              <a:ext cx="1828800" cy="10287000"/>
            </a:xfrm>
            <a:custGeom>
              <a:avLst/>
              <a:gdLst/>
              <a:ahLst/>
              <a:cxnLst/>
              <a:rect l="l" t="t" r="r" b="b"/>
              <a:pathLst>
                <a:path w="1828800" h="10287000">
                  <a:moveTo>
                    <a:pt x="18287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828799" y="0"/>
                  </a:lnTo>
                  <a:lnTo>
                    <a:pt x="1828799" y="10286999"/>
                  </a:lnTo>
                  <a:close/>
                </a:path>
              </a:pathLst>
            </a:custGeom>
            <a:solidFill>
              <a:srgbClr val="01A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459" y="3290173"/>
              <a:ext cx="304800" cy="6997065"/>
            </a:xfrm>
            <a:custGeom>
              <a:avLst/>
              <a:gdLst/>
              <a:ahLst/>
              <a:cxnLst/>
              <a:rect l="l" t="t" r="r" b="b"/>
              <a:pathLst>
                <a:path w="304800" h="6997065">
                  <a:moveTo>
                    <a:pt x="0" y="0"/>
                  </a:moveTo>
                  <a:lnTo>
                    <a:pt x="304799" y="0"/>
                  </a:lnTo>
                  <a:lnTo>
                    <a:pt x="304799" y="6996826"/>
                  </a:lnTo>
                  <a:lnTo>
                    <a:pt x="0" y="699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5">
            <a:extLst>
              <a:ext uri="{FF2B5EF4-FFF2-40B4-BE49-F238E27FC236}">
                <a16:creationId xmlns:a16="http://schemas.microsoft.com/office/drawing/2014/main" id="{AB78ED03-46B3-8C1E-FA6F-E4AD608F133B}"/>
              </a:ext>
            </a:extLst>
          </p:cNvPr>
          <p:cNvSpPr txBox="1"/>
          <p:nvPr/>
        </p:nvSpPr>
        <p:spPr>
          <a:xfrm>
            <a:off x="11676418" y="4786475"/>
            <a:ext cx="57575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Integer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enim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lacus,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auctor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nec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molestie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25" dirty="0">
                <a:solidFill>
                  <a:srgbClr val="404041"/>
                </a:solidFill>
                <a:latin typeface="Lato"/>
                <a:cs typeface="Lato"/>
              </a:rPr>
              <a:t>in,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congue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ultrices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dolor.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Aenean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vitae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nisl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Lato"/>
                <a:cs typeface="Lato"/>
              </a:rPr>
              <a:t>velit.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31D3CB7-E245-062D-C129-139A0CEEB8D5}"/>
              </a:ext>
            </a:extLst>
          </p:cNvPr>
          <p:cNvSpPr/>
          <p:nvPr/>
        </p:nvSpPr>
        <p:spPr>
          <a:xfrm>
            <a:off x="10228281" y="474139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199"/>
                </a:ln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6B268E5D-3802-C379-3C87-A35FD5485FDD}"/>
              </a:ext>
            </a:extLst>
          </p:cNvPr>
          <p:cNvSpPr txBox="1"/>
          <p:nvPr/>
        </p:nvSpPr>
        <p:spPr>
          <a:xfrm>
            <a:off x="11676418" y="6262393"/>
            <a:ext cx="575750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Integer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enim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lacus,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auctor</a:t>
            </a:r>
            <a:r>
              <a:rPr sz="2400" spc="33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nec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molestie</a:t>
            </a:r>
            <a:r>
              <a:rPr sz="2400" spc="33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25" dirty="0">
                <a:solidFill>
                  <a:srgbClr val="404041"/>
                </a:solidFill>
                <a:latin typeface="Lato"/>
                <a:cs typeface="Lato"/>
              </a:rPr>
              <a:t>in,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congue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ultrices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dolor.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Aenean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vitae</a:t>
            </a:r>
            <a:r>
              <a:rPr sz="2400" spc="340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404041"/>
                </a:solidFill>
                <a:latin typeface="Lato"/>
                <a:cs typeface="Lato"/>
              </a:rPr>
              <a:t>nisl</a:t>
            </a:r>
            <a:r>
              <a:rPr sz="2400" spc="345" dirty="0">
                <a:solidFill>
                  <a:srgbClr val="404041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404041"/>
                </a:solidFill>
                <a:latin typeface="Lato"/>
                <a:cs typeface="Lato"/>
              </a:rPr>
              <a:t>velit.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8A9A5F43-9B2F-213F-0471-BD2E031CBA52}"/>
              </a:ext>
            </a:extLst>
          </p:cNvPr>
          <p:cNvSpPr/>
          <p:nvPr/>
        </p:nvSpPr>
        <p:spPr>
          <a:xfrm>
            <a:off x="10228281" y="618093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914399"/>
                </a:move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199"/>
                </a:ln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199" y="914399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E24D0686-3439-E107-BFC9-125C7670316D}"/>
              </a:ext>
            </a:extLst>
          </p:cNvPr>
          <p:cNvSpPr txBox="1"/>
          <p:nvPr/>
        </p:nvSpPr>
        <p:spPr>
          <a:xfrm>
            <a:off x="10496604" y="4805528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Lato-Light"/>
                <a:cs typeface="Lato-Light"/>
              </a:rPr>
              <a:t>5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E1B4214F-FD8B-CD9E-657D-5FA01E3CEE2C}"/>
              </a:ext>
            </a:extLst>
          </p:cNvPr>
          <p:cNvSpPr txBox="1"/>
          <p:nvPr/>
        </p:nvSpPr>
        <p:spPr>
          <a:xfrm>
            <a:off x="10496604" y="6245074"/>
            <a:ext cx="379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rgbClr val="FFFFFF"/>
                </a:solidFill>
                <a:latin typeface="Lato-Light"/>
                <a:cs typeface="Lato-Light"/>
              </a:rPr>
              <a:t>6</a:t>
            </a:r>
            <a:endParaRPr sz="4800" dirty="0">
              <a:latin typeface="Lato-Light"/>
              <a:cs typeface="Lato-Light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4147119D-FB1D-8E84-F16C-5CE0FD0CF00F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7">
            <a:extLst>
              <a:ext uri="{FF2B5EF4-FFF2-40B4-BE49-F238E27FC236}">
                <a16:creationId xmlns:a16="http://schemas.microsoft.com/office/drawing/2014/main" id="{25B9B02D-D5DB-5F37-FFE6-B10CF79453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CE859EF1-EB71-F144-F5CC-90D39861D129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8FD74EFE-2FD0-B32D-7237-7B4DA2B0B642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897505"/>
          </a:xfrm>
          <a:custGeom>
            <a:avLst/>
            <a:gdLst/>
            <a:ahLst/>
            <a:cxnLst/>
            <a:rect l="l" t="t" r="r" b="b"/>
            <a:pathLst>
              <a:path w="18288000" h="2897505">
                <a:moveTo>
                  <a:pt x="0" y="0"/>
                </a:moveTo>
                <a:lnTo>
                  <a:pt x="18287999" y="0"/>
                </a:lnTo>
                <a:lnTo>
                  <a:pt x="18287999" y="2897293"/>
                </a:lnTo>
                <a:lnTo>
                  <a:pt x="0" y="2897293"/>
                </a:lnTo>
                <a:lnTo>
                  <a:pt x="0" y="0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1234914"/>
            <a:ext cx="92366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>
                <a:solidFill>
                  <a:schemeClr val="bg1"/>
                </a:solidFill>
              </a:rPr>
              <a:t>What is EMDR?</a:t>
            </a:r>
            <a:endParaRPr spc="-95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1786" y="3799043"/>
            <a:ext cx="304800" cy="6488430"/>
          </a:xfrm>
          <a:custGeom>
            <a:avLst/>
            <a:gdLst/>
            <a:ahLst/>
            <a:cxnLst/>
            <a:rect l="l" t="t" r="r" b="b"/>
            <a:pathLst>
              <a:path w="304800" h="6488430">
                <a:moveTo>
                  <a:pt x="0" y="0"/>
                </a:moveTo>
                <a:lnTo>
                  <a:pt x="304799" y="0"/>
                </a:lnTo>
                <a:lnTo>
                  <a:pt x="304799" y="6487956"/>
                </a:lnTo>
                <a:lnTo>
                  <a:pt x="0" y="6487956"/>
                </a:lnTo>
                <a:lnTo>
                  <a:pt x="0" y="0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25;p16">
            <a:extLst>
              <a:ext uri="{FF2B5EF4-FFF2-40B4-BE49-F238E27FC236}">
                <a16:creationId xmlns:a16="http://schemas.microsoft.com/office/drawing/2014/main" id="{E43B8FDA-0C78-8623-E272-A98E468E7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8576" y="3786343"/>
            <a:ext cx="13679424" cy="61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Eye Movement Desensitization Reprocessing 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Three-Pronged Approach 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Past</a:t>
            </a:r>
            <a:endParaRPr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 triggers</a:t>
            </a:r>
            <a:endParaRPr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0" lvl="2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ct val="10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Future</a:t>
            </a:r>
            <a:endParaRPr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Grounded in the AIP Model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8 Phase Model</a:t>
            </a:r>
            <a:endParaRPr sz="2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716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Font typeface="Noto Sans Symbols"/>
              <a:buNone/>
            </a:pPr>
            <a:endParaRPr sz="3200" dirty="0"/>
          </a:p>
          <a:p>
            <a:pPr marL="9144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D08C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08C"/>
              </a:buClr>
              <a:buSzPts val="4000"/>
              <a:buNone/>
            </a:pPr>
            <a:endParaRPr sz="4000" dirty="0"/>
          </a:p>
        </p:txBody>
      </p:sp>
      <p:pic>
        <p:nvPicPr>
          <p:cNvPr id="9" name="Google Shape;427;p16" descr="A picture containing icon&#10;&#10;Description automatically generated">
            <a:extLst>
              <a:ext uri="{FF2B5EF4-FFF2-40B4-BE49-F238E27FC236}">
                <a16:creationId xmlns:a16="http://schemas.microsoft.com/office/drawing/2014/main" id="{C8958C9C-CA8D-59D7-ED6B-EB2CD76EE4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8724900"/>
            <a:ext cx="2613948" cy="20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8;p16">
            <a:extLst>
              <a:ext uri="{FF2B5EF4-FFF2-40B4-BE49-F238E27FC236}">
                <a16:creationId xmlns:a16="http://schemas.microsoft.com/office/drawing/2014/main" id="{1475EB4F-C8B0-16A2-E8E1-6B0D539D77EF}"/>
              </a:ext>
            </a:extLst>
          </p:cNvPr>
          <p:cNvSpPr/>
          <p:nvPr/>
        </p:nvSpPr>
        <p:spPr>
          <a:xfrm>
            <a:off x="381001" y="9580364"/>
            <a:ext cx="21171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EMDRIA.org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2022</a:t>
            </a:r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2971B0B-7B7B-3207-4ABD-F600FBAC316E}"/>
              </a:ext>
            </a:extLst>
          </p:cNvPr>
          <p:cNvSpPr/>
          <p:nvPr/>
        </p:nvSpPr>
        <p:spPr>
          <a:xfrm>
            <a:off x="14880656" y="9408910"/>
            <a:ext cx="1144905" cy="347980"/>
          </a:xfrm>
          <a:custGeom>
            <a:avLst/>
            <a:gdLst/>
            <a:ahLst/>
            <a:cxnLst/>
            <a:rect l="l" t="t" r="r" b="b"/>
            <a:pathLst>
              <a:path w="1144905" h="347980">
                <a:moveTo>
                  <a:pt x="242100" y="272529"/>
                </a:moveTo>
                <a:lnTo>
                  <a:pt x="240982" y="267589"/>
                </a:lnTo>
                <a:lnTo>
                  <a:pt x="237274" y="263245"/>
                </a:lnTo>
                <a:lnTo>
                  <a:pt x="231609" y="257886"/>
                </a:lnTo>
                <a:lnTo>
                  <a:pt x="224955" y="255943"/>
                </a:lnTo>
                <a:lnTo>
                  <a:pt x="217297" y="257441"/>
                </a:lnTo>
                <a:lnTo>
                  <a:pt x="205193" y="260184"/>
                </a:lnTo>
                <a:lnTo>
                  <a:pt x="197548" y="265125"/>
                </a:lnTo>
                <a:lnTo>
                  <a:pt x="193319" y="270954"/>
                </a:lnTo>
                <a:lnTo>
                  <a:pt x="189598" y="282702"/>
                </a:lnTo>
                <a:lnTo>
                  <a:pt x="185153" y="289013"/>
                </a:lnTo>
                <a:lnTo>
                  <a:pt x="176796" y="294297"/>
                </a:lnTo>
                <a:lnTo>
                  <a:pt x="163156" y="297472"/>
                </a:lnTo>
                <a:lnTo>
                  <a:pt x="150926" y="297942"/>
                </a:lnTo>
                <a:lnTo>
                  <a:pt x="138950" y="296862"/>
                </a:lnTo>
                <a:lnTo>
                  <a:pt x="86918" y="273202"/>
                </a:lnTo>
                <a:lnTo>
                  <a:pt x="53898" y="219697"/>
                </a:lnTo>
                <a:lnTo>
                  <a:pt x="49504" y="182562"/>
                </a:lnTo>
                <a:lnTo>
                  <a:pt x="50647" y="148082"/>
                </a:lnTo>
                <a:lnTo>
                  <a:pt x="62191" y="91478"/>
                </a:lnTo>
                <a:lnTo>
                  <a:pt x="87884" y="52768"/>
                </a:lnTo>
                <a:lnTo>
                  <a:pt x="135229" y="42951"/>
                </a:lnTo>
                <a:lnTo>
                  <a:pt x="167601" y="49860"/>
                </a:lnTo>
                <a:lnTo>
                  <a:pt x="173088" y="51866"/>
                </a:lnTo>
                <a:lnTo>
                  <a:pt x="178663" y="52171"/>
                </a:lnTo>
                <a:lnTo>
                  <a:pt x="190017" y="49314"/>
                </a:lnTo>
                <a:lnTo>
                  <a:pt x="194792" y="46418"/>
                </a:lnTo>
                <a:lnTo>
                  <a:pt x="198666" y="42049"/>
                </a:lnTo>
                <a:lnTo>
                  <a:pt x="203784" y="37388"/>
                </a:lnTo>
                <a:lnTo>
                  <a:pt x="143548" y="3390"/>
                </a:lnTo>
                <a:lnTo>
                  <a:pt x="102654" y="4864"/>
                </a:lnTo>
                <a:lnTo>
                  <a:pt x="38976" y="40957"/>
                </a:lnTo>
                <a:lnTo>
                  <a:pt x="10287" y="97840"/>
                </a:lnTo>
                <a:lnTo>
                  <a:pt x="2819" y="136474"/>
                </a:lnTo>
                <a:lnTo>
                  <a:pt x="0" y="181737"/>
                </a:lnTo>
                <a:lnTo>
                  <a:pt x="5257" y="228574"/>
                </a:lnTo>
                <a:lnTo>
                  <a:pt x="21780" y="268236"/>
                </a:lnTo>
                <a:lnTo>
                  <a:pt x="49517" y="300621"/>
                </a:lnTo>
                <a:lnTo>
                  <a:pt x="88392" y="325602"/>
                </a:lnTo>
                <a:lnTo>
                  <a:pt x="131775" y="337807"/>
                </a:lnTo>
                <a:lnTo>
                  <a:pt x="146977" y="338493"/>
                </a:lnTo>
                <a:lnTo>
                  <a:pt x="152247" y="338493"/>
                </a:lnTo>
                <a:lnTo>
                  <a:pt x="202831" y="327075"/>
                </a:lnTo>
                <a:lnTo>
                  <a:pt x="233718" y="298005"/>
                </a:lnTo>
                <a:lnTo>
                  <a:pt x="240639" y="278041"/>
                </a:lnTo>
                <a:lnTo>
                  <a:pt x="242100" y="272529"/>
                </a:lnTo>
                <a:close/>
              </a:path>
              <a:path w="1144905" h="347980">
                <a:moveTo>
                  <a:pt x="480860" y="279831"/>
                </a:moveTo>
                <a:lnTo>
                  <a:pt x="480047" y="274866"/>
                </a:lnTo>
                <a:lnTo>
                  <a:pt x="476643" y="270332"/>
                </a:lnTo>
                <a:lnTo>
                  <a:pt x="471335" y="264629"/>
                </a:lnTo>
                <a:lnTo>
                  <a:pt x="464832" y="262293"/>
                </a:lnTo>
                <a:lnTo>
                  <a:pt x="457111" y="263334"/>
                </a:lnTo>
                <a:lnTo>
                  <a:pt x="427532" y="286816"/>
                </a:lnTo>
                <a:lnTo>
                  <a:pt x="422681" y="292811"/>
                </a:lnTo>
                <a:lnTo>
                  <a:pt x="414020" y="297548"/>
                </a:lnTo>
                <a:lnTo>
                  <a:pt x="400240" y="299923"/>
                </a:lnTo>
                <a:lnTo>
                  <a:pt x="388010" y="299618"/>
                </a:lnTo>
                <a:lnTo>
                  <a:pt x="325818" y="271094"/>
                </a:lnTo>
                <a:lnTo>
                  <a:pt x="296418" y="215684"/>
                </a:lnTo>
                <a:lnTo>
                  <a:pt x="294411" y="178206"/>
                </a:lnTo>
                <a:lnTo>
                  <a:pt x="297700" y="143891"/>
                </a:lnTo>
                <a:lnTo>
                  <a:pt x="312813" y="88163"/>
                </a:lnTo>
                <a:lnTo>
                  <a:pt x="340487" y="51663"/>
                </a:lnTo>
                <a:lnTo>
                  <a:pt x="361848" y="44069"/>
                </a:lnTo>
                <a:lnTo>
                  <a:pt x="388581" y="44488"/>
                </a:lnTo>
                <a:lnTo>
                  <a:pt x="420585" y="53213"/>
                </a:lnTo>
                <a:lnTo>
                  <a:pt x="425970" y="55587"/>
                </a:lnTo>
                <a:lnTo>
                  <a:pt x="431533" y="56210"/>
                </a:lnTo>
                <a:lnTo>
                  <a:pt x="443077" y="53987"/>
                </a:lnTo>
                <a:lnTo>
                  <a:pt x="448005" y="51333"/>
                </a:lnTo>
                <a:lnTo>
                  <a:pt x="452120" y="47129"/>
                </a:lnTo>
                <a:lnTo>
                  <a:pt x="457530" y="42799"/>
                </a:lnTo>
                <a:lnTo>
                  <a:pt x="399529" y="5105"/>
                </a:lnTo>
                <a:lnTo>
                  <a:pt x="358622" y="3975"/>
                </a:lnTo>
                <a:lnTo>
                  <a:pt x="323024" y="14211"/>
                </a:lnTo>
                <a:lnTo>
                  <a:pt x="274561" y="59740"/>
                </a:lnTo>
                <a:lnTo>
                  <a:pt x="250672" y="128727"/>
                </a:lnTo>
                <a:lnTo>
                  <a:pt x="245084" y="173659"/>
                </a:lnTo>
                <a:lnTo>
                  <a:pt x="247307" y="220789"/>
                </a:lnTo>
                <a:lnTo>
                  <a:pt x="261264" y="261454"/>
                </a:lnTo>
                <a:lnTo>
                  <a:pt x="286905" y="295554"/>
                </a:lnTo>
                <a:lnTo>
                  <a:pt x="324116" y="322973"/>
                </a:lnTo>
                <a:lnTo>
                  <a:pt x="374116" y="338899"/>
                </a:lnTo>
                <a:lnTo>
                  <a:pt x="391883" y="339763"/>
                </a:lnTo>
                <a:lnTo>
                  <a:pt x="397789" y="339763"/>
                </a:lnTo>
                <a:lnTo>
                  <a:pt x="438200" y="331673"/>
                </a:lnTo>
                <a:lnTo>
                  <a:pt x="470890" y="304622"/>
                </a:lnTo>
                <a:lnTo>
                  <a:pt x="477024" y="292011"/>
                </a:lnTo>
                <a:lnTo>
                  <a:pt x="480860" y="279831"/>
                </a:lnTo>
                <a:close/>
              </a:path>
              <a:path w="1144905" h="347980">
                <a:moveTo>
                  <a:pt x="693458" y="16903"/>
                </a:moveTo>
                <a:lnTo>
                  <a:pt x="692988" y="14300"/>
                </a:lnTo>
                <a:lnTo>
                  <a:pt x="687666" y="4292"/>
                </a:lnTo>
                <a:lnTo>
                  <a:pt x="677849" y="4470"/>
                </a:lnTo>
                <a:lnTo>
                  <a:pt x="675030" y="4292"/>
                </a:lnTo>
                <a:lnTo>
                  <a:pt x="560844" y="3022"/>
                </a:lnTo>
                <a:lnTo>
                  <a:pt x="541413" y="3022"/>
                </a:lnTo>
                <a:lnTo>
                  <a:pt x="536371" y="838"/>
                </a:lnTo>
                <a:lnTo>
                  <a:pt x="531164" y="317"/>
                </a:lnTo>
                <a:lnTo>
                  <a:pt x="521690" y="2298"/>
                </a:lnTo>
                <a:lnTo>
                  <a:pt x="519696" y="2933"/>
                </a:lnTo>
                <a:lnTo>
                  <a:pt x="515264" y="2882"/>
                </a:lnTo>
                <a:lnTo>
                  <a:pt x="511098" y="3924"/>
                </a:lnTo>
                <a:lnTo>
                  <a:pt x="503313" y="8153"/>
                </a:lnTo>
                <a:lnTo>
                  <a:pt x="500176" y="11087"/>
                </a:lnTo>
                <a:lnTo>
                  <a:pt x="497801" y="14820"/>
                </a:lnTo>
                <a:lnTo>
                  <a:pt x="494372" y="19431"/>
                </a:lnTo>
                <a:lnTo>
                  <a:pt x="504710" y="36334"/>
                </a:lnTo>
                <a:lnTo>
                  <a:pt x="504710" y="180835"/>
                </a:lnTo>
                <a:lnTo>
                  <a:pt x="501370" y="185318"/>
                </a:lnTo>
                <a:lnTo>
                  <a:pt x="500888" y="190106"/>
                </a:lnTo>
                <a:lnTo>
                  <a:pt x="503720" y="195961"/>
                </a:lnTo>
                <a:lnTo>
                  <a:pt x="504799" y="197446"/>
                </a:lnTo>
                <a:lnTo>
                  <a:pt x="504799" y="323519"/>
                </a:lnTo>
                <a:lnTo>
                  <a:pt x="518121" y="339953"/>
                </a:lnTo>
                <a:lnTo>
                  <a:pt x="522973" y="339674"/>
                </a:lnTo>
                <a:lnTo>
                  <a:pt x="527024" y="339801"/>
                </a:lnTo>
                <a:lnTo>
                  <a:pt x="550037" y="320890"/>
                </a:lnTo>
                <a:lnTo>
                  <a:pt x="550037" y="203428"/>
                </a:lnTo>
                <a:lnTo>
                  <a:pt x="629437" y="204254"/>
                </a:lnTo>
                <a:lnTo>
                  <a:pt x="655231" y="192265"/>
                </a:lnTo>
                <a:lnTo>
                  <a:pt x="656882" y="190080"/>
                </a:lnTo>
                <a:lnTo>
                  <a:pt x="657834" y="187617"/>
                </a:lnTo>
                <a:lnTo>
                  <a:pt x="658317" y="182156"/>
                </a:lnTo>
                <a:lnTo>
                  <a:pt x="657821" y="179565"/>
                </a:lnTo>
                <a:lnTo>
                  <a:pt x="656590" y="177114"/>
                </a:lnTo>
                <a:lnTo>
                  <a:pt x="652653" y="171450"/>
                </a:lnTo>
                <a:lnTo>
                  <a:pt x="647230" y="168795"/>
                </a:lnTo>
                <a:lnTo>
                  <a:pt x="640334" y="169125"/>
                </a:lnTo>
                <a:lnTo>
                  <a:pt x="550405" y="169125"/>
                </a:lnTo>
                <a:lnTo>
                  <a:pt x="550405" y="38061"/>
                </a:lnTo>
                <a:lnTo>
                  <a:pt x="664946" y="39243"/>
                </a:lnTo>
                <a:lnTo>
                  <a:pt x="669950" y="39674"/>
                </a:lnTo>
                <a:lnTo>
                  <a:pt x="674712" y="38785"/>
                </a:lnTo>
                <a:lnTo>
                  <a:pt x="683742" y="34391"/>
                </a:lnTo>
                <a:lnTo>
                  <a:pt x="687374" y="31191"/>
                </a:lnTo>
                <a:lnTo>
                  <a:pt x="690118" y="26987"/>
                </a:lnTo>
                <a:lnTo>
                  <a:pt x="691857" y="24841"/>
                </a:lnTo>
                <a:lnTo>
                  <a:pt x="692873" y="22390"/>
                </a:lnTo>
                <a:lnTo>
                  <a:pt x="693458" y="16903"/>
                </a:lnTo>
                <a:close/>
              </a:path>
              <a:path w="1144905" h="347980">
                <a:moveTo>
                  <a:pt x="876427" y="328142"/>
                </a:moveTo>
                <a:lnTo>
                  <a:pt x="876376" y="210870"/>
                </a:lnTo>
                <a:lnTo>
                  <a:pt x="876160" y="171907"/>
                </a:lnTo>
                <a:lnTo>
                  <a:pt x="873213" y="120992"/>
                </a:lnTo>
                <a:lnTo>
                  <a:pt x="861098" y="58940"/>
                </a:lnTo>
                <a:lnTo>
                  <a:pt x="843153" y="23533"/>
                </a:lnTo>
                <a:lnTo>
                  <a:pt x="831100" y="12674"/>
                </a:lnTo>
                <a:lnTo>
                  <a:pt x="831100" y="180289"/>
                </a:lnTo>
                <a:lnTo>
                  <a:pt x="805637" y="180492"/>
                </a:lnTo>
                <a:lnTo>
                  <a:pt x="780910" y="180035"/>
                </a:lnTo>
                <a:lnTo>
                  <a:pt x="756208" y="178904"/>
                </a:lnTo>
                <a:lnTo>
                  <a:pt x="731532" y="177114"/>
                </a:lnTo>
                <a:lnTo>
                  <a:pt x="732726" y="165252"/>
                </a:lnTo>
                <a:lnTo>
                  <a:pt x="737984" y="126822"/>
                </a:lnTo>
                <a:lnTo>
                  <a:pt x="753198" y="67818"/>
                </a:lnTo>
                <a:lnTo>
                  <a:pt x="775779" y="33515"/>
                </a:lnTo>
                <a:lnTo>
                  <a:pt x="783209" y="30556"/>
                </a:lnTo>
                <a:lnTo>
                  <a:pt x="790105" y="32588"/>
                </a:lnTo>
                <a:lnTo>
                  <a:pt x="816597" y="69405"/>
                </a:lnTo>
                <a:lnTo>
                  <a:pt x="825550" y="108267"/>
                </a:lnTo>
                <a:lnTo>
                  <a:pt x="830541" y="156146"/>
                </a:lnTo>
                <a:lnTo>
                  <a:pt x="831100" y="180289"/>
                </a:lnTo>
                <a:lnTo>
                  <a:pt x="831100" y="12674"/>
                </a:lnTo>
                <a:lnTo>
                  <a:pt x="789279" y="711"/>
                </a:lnTo>
                <a:lnTo>
                  <a:pt x="781837" y="1295"/>
                </a:lnTo>
                <a:lnTo>
                  <a:pt x="730478" y="29870"/>
                </a:lnTo>
                <a:lnTo>
                  <a:pt x="704900" y="80543"/>
                </a:lnTo>
                <a:lnTo>
                  <a:pt x="692505" y="134874"/>
                </a:lnTo>
                <a:lnTo>
                  <a:pt x="686663" y="190550"/>
                </a:lnTo>
                <a:lnTo>
                  <a:pt x="686523" y="191516"/>
                </a:lnTo>
                <a:lnTo>
                  <a:pt x="686523" y="192481"/>
                </a:lnTo>
                <a:lnTo>
                  <a:pt x="686663" y="193446"/>
                </a:lnTo>
                <a:lnTo>
                  <a:pt x="686663" y="199263"/>
                </a:lnTo>
                <a:lnTo>
                  <a:pt x="686206" y="202069"/>
                </a:lnTo>
                <a:lnTo>
                  <a:pt x="685838" y="213690"/>
                </a:lnTo>
                <a:lnTo>
                  <a:pt x="685736" y="222580"/>
                </a:lnTo>
                <a:lnTo>
                  <a:pt x="685800" y="246367"/>
                </a:lnTo>
                <a:lnTo>
                  <a:pt x="686231" y="265430"/>
                </a:lnTo>
                <a:lnTo>
                  <a:pt x="686904" y="287235"/>
                </a:lnTo>
                <a:lnTo>
                  <a:pt x="687387" y="304927"/>
                </a:lnTo>
                <a:lnTo>
                  <a:pt x="687666" y="317868"/>
                </a:lnTo>
                <a:lnTo>
                  <a:pt x="687717" y="329857"/>
                </a:lnTo>
                <a:lnTo>
                  <a:pt x="689140" y="332892"/>
                </a:lnTo>
                <a:lnTo>
                  <a:pt x="692023" y="335229"/>
                </a:lnTo>
                <a:lnTo>
                  <a:pt x="698398" y="338886"/>
                </a:lnTo>
                <a:lnTo>
                  <a:pt x="705053" y="339521"/>
                </a:lnTo>
                <a:lnTo>
                  <a:pt x="722414" y="333603"/>
                </a:lnTo>
                <a:lnTo>
                  <a:pt x="728649" y="329006"/>
                </a:lnTo>
                <a:lnTo>
                  <a:pt x="731659" y="323938"/>
                </a:lnTo>
                <a:lnTo>
                  <a:pt x="732358" y="318973"/>
                </a:lnTo>
                <a:lnTo>
                  <a:pt x="732332" y="309499"/>
                </a:lnTo>
                <a:lnTo>
                  <a:pt x="732218" y="297472"/>
                </a:lnTo>
                <a:lnTo>
                  <a:pt x="731901" y="282816"/>
                </a:lnTo>
                <a:lnTo>
                  <a:pt x="731266" y="265430"/>
                </a:lnTo>
                <a:lnTo>
                  <a:pt x="730859" y="249212"/>
                </a:lnTo>
                <a:lnTo>
                  <a:pt x="730567" y="234911"/>
                </a:lnTo>
                <a:lnTo>
                  <a:pt x="730415" y="222580"/>
                </a:lnTo>
                <a:lnTo>
                  <a:pt x="730351" y="210870"/>
                </a:lnTo>
                <a:lnTo>
                  <a:pt x="747636" y="212039"/>
                </a:lnTo>
                <a:lnTo>
                  <a:pt x="769848" y="212928"/>
                </a:lnTo>
                <a:lnTo>
                  <a:pt x="797674" y="213487"/>
                </a:lnTo>
                <a:lnTo>
                  <a:pt x="831824" y="213690"/>
                </a:lnTo>
                <a:lnTo>
                  <a:pt x="831786" y="339026"/>
                </a:lnTo>
                <a:lnTo>
                  <a:pt x="833208" y="342049"/>
                </a:lnTo>
                <a:lnTo>
                  <a:pt x="836091" y="344398"/>
                </a:lnTo>
                <a:lnTo>
                  <a:pt x="839152" y="346633"/>
                </a:lnTo>
                <a:lnTo>
                  <a:pt x="842568" y="347662"/>
                </a:lnTo>
                <a:lnTo>
                  <a:pt x="846366" y="347484"/>
                </a:lnTo>
                <a:lnTo>
                  <a:pt x="849642" y="347395"/>
                </a:lnTo>
                <a:lnTo>
                  <a:pt x="875614" y="333095"/>
                </a:lnTo>
                <a:lnTo>
                  <a:pt x="876427" y="328142"/>
                </a:lnTo>
                <a:close/>
              </a:path>
              <a:path w="1144905" h="347980">
                <a:moveTo>
                  <a:pt x="1144536" y="20154"/>
                </a:moveTo>
                <a:lnTo>
                  <a:pt x="1143990" y="17640"/>
                </a:lnTo>
                <a:lnTo>
                  <a:pt x="1142771" y="15278"/>
                </a:lnTo>
                <a:lnTo>
                  <a:pt x="1143330" y="11938"/>
                </a:lnTo>
                <a:lnTo>
                  <a:pt x="1127340" y="0"/>
                </a:lnTo>
                <a:lnTo>
                  <a:pt x="1123696" y="76"/>
                </a:lnTo>
                <a:lnTo>
                  <a:pt x="1120063" y="1117"/>
                </a:lnTo>
                <a:lnTo>
                  <a:pt x="1115225" y="1295"/>
                </a:lnTo>
                <a:lnTo>
                  <a:pt x="1110780" y="2705"/>
                </a:lnTo>
                <a:lnTo>
                  <a:pt x="1102639" y="7937"/>
                </a:lnTo>
                <a:lnTo>
                  <a:pt x="1099515" y="11404"/>
                </a:lnTo>
                <a:lnTo>
                  <a:pt x="1089494" y="32118"/>
                </a:lnTo>
                <a:lnTo>
                  <a:pt x="1079627" y="51435"/>
                </a:lnTo>
                <a:lnTo>
                  <a:pt x="1067828" y="73583"/>
                </a:lnTo>
                <a:lnTo>
                  <a:pt x="1031760" y="139903"/>
                </a:lnTo>
                <a:lnTo>
                  <a:pt x="1008329" y="94513"/>
                </a:lnTo>
                <a:lnTo>
                  <a:pt x="997724" y="73583"/>
                </a:lnTo>
                <a:lnTo>
                  <a:pt x="986523" y="52984"/>
                </a:lnTo>
                <a:lnTo>
                  <a:pt x="974699" y="32727"/>
                </a:lnTo>
                <a:lnTo>
                  <a:pt x="960056" y="9182"/>
                </a:lnTo>
                <a:lnTo>
                  <a:pt x="956881" y="6845"/>
                </a:lnTo>
                <a:lnTo>
                  <a:pt x="952728" y="5842"/>
                </a:lnTo>
                <a:lnTo>
                  <a:pt x="946759" y="1663"/>
                </a:lnTo>
                <a:lnTo>
                  <a:pt x="911948" y="20815"/>
                </a:lnTo>
                <a:lnTo>
                  <a:pt x="910666" y="84785"/>
                </a:lnTo>
                <a:lnTo>
                  <a:pt x="909891" y="143471"/>
                </a:lnTo>
                <a:lnTo>
                  <a:pt x="909624" y="196824"/>
                </a:lnTo>
                <a:lnTo>
                  <a:pt x="909891" y="244716"/>
                </a:lnTo>
                <a:lnTo>
                  <a:pt x="910666" y="287108"/>
                </a:lnTo>
                <a:lnTo>
                  <a:pt x="912063" y="327977"/>
                </a:lnTo>
                <a:lnTo>
                  <a:pt x="930211" y="338239"/>
                </a:lnTo>
                <a:lnTo>
                  <a:pt x="937285" y="335775"/>
                </a:lnTo>
                <a:lnTo>
                  <a:pt x="948182" y="331533"/>
                </a:lnTo>
                <a:lnTo>
                  <a:pt x="954417" y="326161"/>
                </a:lnTo>
                <a:lnTo>
                  <a:pt x="957173" y="320598"/>
                </a:lnTo>
                <a:lnTo>
                  <a:pt x="957643" y="315798"/>
                </a:lnTo>
                <a:lnTo>
                  <a:pt x="956157" y="271729"/>
                </a:lnTo>
                <a:lnTo>
                  <a:pt x="955395" y="219938"/>
                </a:lnTo>
                <a:lnTo>
                  <a:pt x="955344" y="160578"/>
                </a:lnTo>
                <a:lnTo>
                  <a:pt x="956005" y="93789"/>
                </a:lnTo>
                <a:lnTo>
                  <a:pt x="979639" y="139928"/>
                </a:lnTo>
                <a:lnTo>
                  <a:pt x="991247" y="162140"/>
                </a:lnTo>
                <a:lnTo>
                  <a:pt x="1000950" y="180162"/>
                </a:lnTo>
                <a:lnTo>
                  <a:pt x="1008697" y="193903"/>
                </a:lnTo>
                <a:lnTo>
                  <a:pt x="1009484" y="195770"/>
                </a:lnTo>
                <a:lnTo>
                  <a:pt x="1011694" y="198526"/>
                </a:lnTo>
                <a:lnTo>
                  <a:pt x="1015415" y="201764"/>
                </a:lnTo>
                <a:lnTo>
                  <a:pt x="1020813" y="203784"/>
                </a:lnTo>
                <a:lnTo>
                  <a:pt x="1028153" y="203885"/>
                </a:lnTo>
                <a:lnTo>
                  <a:pt x="1037755" y="201345"/>
                </a:lnTo>
                <a:lnTo>
                  <a:pt x="1042047" y="199936"/>
                </a:lnTo>
                <a:lnTo>
                  <a:pt x="1044625" y="198577"/>
                </a:lnTo>
                <a:lnTo>
                  <a:pt x="1046937" y="196723"/>
                </a:lnTo>
                <a:lnTo>
                  <a:pt x="1049782" y="194792"/>
                </a:lnTo>
                <a:lnTo>
                  <a:pt x="1051775" y="192227"/>
                </a:lnTo>
                <a:lnTo>
                  <a:pt x="1053388" y="187820"/>
                </a:lnTo>
                <a:lnTo>
                  <a:pt x="1053477" y="187185"/>
                </a:lnTo>
                <a:lnTo>
                  <a:pt x="1061059" y="172262"/>
                </a:lnTo>
                <a:lnTo>
                  <a:pt x="1082776" y="131394"/>
                </a:lnTo>
                <a:lnTo>
                  <a:pt x="1096810" y="105498"/>
                </a:lnTo>
                <a:lnTo>
                  <a:pt x="1096149" y="172732"/>
                </a:lnTo>
                <a:lnTo>
                  <a:pt x="1096213" y="232473"/>
                </a:lnTo>
                <a:lnTo>
                  <a:pt x="1097038" y="284607"/>
                </a:lnTo>
                <a:lnTo>
                  <a:pt x="1098677" y="333095"/>
                </a:lnTo>
                <a:lnTo>
                  <a:pt x="1110335" y="342277"/>
                </a:lnTo>
                <a:lnTo>
                  <a:pt x="1117536" y="342023"/>
                </a:lnTo>
                <a:lnTo>
                  <a:pt x="1144498" y="320789"/>
                </a:lnTo>
                <a:lnTo>
                  <a:pt x="1143279" y="284314"/>
                </a:lnTo>
                <a:lnTo>
                  <a:pt x="1142542" y="242455"/>
                </a:lnTo>
                <a:lnTo>
                  <a:pt x="1142276" y="195287"/>
                </a:lnTo>
                <a:lnTo>
                  <a:pt x="1142492" y="142900"/>
                </a:lnTo>
                <a:lnTo>
                  <a:pt x="1143203" y="85382"/>
                </a:lnTo>
                <a:lnTo>
                  <a:pt x="1144409" y="22809"/>
                </a:lnTo>
                <a:lnTo>
                  <a:pt x="1144536" y="2015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1C71CFD0-D148-6D81-05D4-145305AA8A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400" y="9406971"/>
            <a:ext cx="1795239" cy="34996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C370B5CF-4E2A-8CCC-30D1-24F938254857}"/>
              </a:ext>
            </a:extLst>
          </p:cNvPr>
          <p:cNvSpPr/>
          <p:nvPr/>
        </p:nvSpPr>
        <p:spPr>
          <a:xfrm>
            <a:off x="14402870" y="9113953"/>
            <a:ext cx="476884" cy="884555"/>
          </a:xfrm>
          <a:custGeom>
            <a:avLst/>
            <a:gdLst/>
            <a:ahLst/>
            <a:cxnLst/>
            <a:rect l="l" t="t" r="r" b="b"/>
            <a:pathLst>
              <a:path w="476884" h="884555">
                <a:moveTo>
                  <a:pt x="476885" y="11074"/>
                </a:moveTo>
                <a:lnTo>
                  <a:pt x="470128" y="6248"/>
                </a:lnTo>
                <a:lnTo>
                  <a:pt x="467093" y="4711"/>
                </a:lnTo>
                <a:lnTo>
                  <a:pt x="462800" y="2552"/>
                </a:lnTo>
                <a:lnTo>
                  <a:pt x="454901" y="0"/>
                </a:lnTo>
                <a:lnTo>
                  <a:pt x="432206" y="1905"/>
                </a:lnTo>
                <a:lnTo>
                  <a:pt x="387286" y="8712"/>
                </a:lnTo>
                <a:lnTo>
                  <a:pt x="362597" y="19062"/>
                </a:lnTo>
                <a:lnTo>
                  <a:pt x="359333" y="18516"/>
                </a:lnTo>
                <a:lnTo>
                  <a:pt x="356857" y="17208"/>
                </a:lnTo>
                <a:lnTo>
                  <a:pt x="354215" y="16433"/>
                </a:lnTo>
                <a:lnTo>
                  <a:pt x="351434" y="16154"/>
                </a:lnTo>
                <a:lnTo>
                  <a:pt x="347294" y="17195"/>
                </a:lnTo>
                <a:lnTo>
                  <a:pt x="343242" y="18465"/>
                </a:lnTo>
                <a:lnTo>
                  <a:pt x="339255" y="19964"/>
                </a:lnTo>
                <a:lnTo>
                  <a:pt x="335254" y="22504"/>
                </a:lnTo>
                <a:lnTo>
                  <a:pt x="333438" y="24599"/>
                </a:lnTo>
                <a:lnTo>
                  <a:pt x="334721" y="25958"/>
                </a:lnTo>
                <a:lnTo>
                  <a:pt x="336626" y="27038"/>
                </a:lnTo>
                <a:lnTo>
                  <a:pt x="339750" y="28346"/>
                </a:lnTo>
                <a:lnTo>
                  <a:pt x="338531" y="28041"/>
                </a:lnTo>
                <a:lnTo>
                  <a:pt x="336626" y="27038"/>
                </a:lnTo>
                <a:lnTo>
                  <a:pt x="334022" y="26301"/>
                </a:lnTo>
                <a:lnTo>
                  <a:pt x="331393" y="26149"/>
                </a:lnTo>
                <a:lnTo>
                  <a:pt x="328714" y="26593"/>
                </a:lnTo>
                <a:lnTo>
                  <a:pt x="325259" y="28917"/>
                </a:lnTo>
                <a:lnTo>
                  <a:pt x="322910" y="29946"/>
                </a:lnTo>
                <a:lnTo>
                  <a:pt x="327647" y="26758"/>
                </a:lnTo>
                <a:lnTo>
                  <a:pt x="328714" y="26593"/>
                </a:lnTo>
                <a:lnTo>
                  <a:pt x="334899" y="22504"/>
                </a:lnTo>
                <a:lnTo>
                  <a:pt x="336537" y="20777"/>
                </a:lnTo>
                <a:lnTo>
                  <a:pt x="308457" y="29857"/>
                </a:lnTo>
                <a:lnTo>
                  <a:pt x="303098" y="33032"/>
                </a:lnTo>
                <a:lnTo>
                  <a:pt x="297192" y="37122"/>
                </a:lnTo>
                <a:lnTo>
                  <a:pt x="291198" y="40843"/>
                </a:lnTo>
                <a:lnTo>
                  <a:pt x="284937" y="37846"/>
                </a:lnTo>
                <a:lnTo>
                  <a:pt x="280212" y="40119"/>
                </a:lnTo>
                <a:lnTo>
                  <a:pt x="281571" y="40563"/>
                </a:lnTo>
                <a:lnTo>
                  <a:pt x="279387" y="40563"/>
                </a:lnTo>
                <a:lnTo>
                  <a:pt x="261696" y="49339"/>
                </a:lnTo>
                <a:lnTo>
                  <a:pt x="261696" y="62788"/>
                </a:lnTo>
                <a:lnTo>
                  <a:pt x="261188" y="63538"/>
                </a:lnTo>
                <a:lnTo>
                  <a:pt x="261696" y="62788"/>
                </a:lnTo>
                <a:lnTo>
                  <a:pt x="261696" y="49339"/>
                </a:lnTo>
                <a:lnTo>
                  <a:pt x="259232" y="50558"/>
                </a:lnTo>
                <a:lnTo>
                  <a:pt x="253225" y="53454"/>
                </a:lnTo>
                <a:lnTo>
                  <a:pt x="253225" y="72796"/>
                </a:lnTo>
                <a:lnTo>
                  <a:pt x="249148" y="72796"/>
                </a:lnTo>
                <a:lnTo>
                  <a:pt x="244729" y="71272"/>
                </a:lnTo>
                <a:lnTo>
                  <a:pt x="249148" y="72428"/>
                </a:lnTo>
                <a:lnTo>
                  <a:pt x="253225" y="72796"/>
                </a:lnTo>
                <a:lnTo>
                  <a:pt x="253225" y="53454"/>
                </a:lnTo>
                <a:lnTo>
                  <a:pt x="249135" y="55422"/>
                </a:lnTo>
                <a:lnTo>
                  <a:pt x="239179" y="60553"/>
                </a:lnTo>
                <a:lnTo>
                  <a:pt x="238696" y="60820"/>
                </a:lnTo>
                <a:lnTo>
                  <a:pt x="238696" y="70243"/>
                </a:lnTo>
                <a:lnTo>
                  <a:pt x="232384" y="75984"/>
                </a:lnTo>
                <a:lnTo>
                  <a:pt x="224967" y="79006"/>
                </a:lnTo>
                <a:lnTo>
                  <a:pt x="216446" y="79324"/>
                </a:lnTo>
                <a:lnTo>
                  <a:pt x="218465" y="75234"/>
                </a:lnTo>
                <a:lnTo>
                  <a:pt x="221615" y="72313"/>
                </a:lnTo>
                <a:lnTo>
                  <a:pt x="230085" y="68859"/>
                </a:lnTo>
                <a:lnTo>
                  <a:pt x="234378" y="68745"/>
                </a:lnTo>
                <a:lnTo>
                  <a:pt x="238696" y="70243"/>
                </a:lnTo>
                <a:lnTo>
                  <a:pt x="238696" y="60820"/>
                </a:lnTo>
                <a:lnTo>
                  <a:pt x="179400" y="99529"/>
                </a:lnTo>
                <a:lnTo>
                  <a:pt x="143421" y="131610"/>
                </a:lnTo>
                <a:lnTo>
                  <a:pt x="111531" y="167640"/>
                </a:lnTo>
                <a:lnTo>
                  <a:pt x="83502" y="207429"/>
                </a:lnTo>
                <a:lnTo>
                  <a:pt x="59080" y="250761"/>
                </a:lnTo>
                <a:lnTo>
                  <a:pt x="38036" y="297434"/>
                </a:lnTo>
                <a:lnTo>
                  <a:pt x="24155" y="336931"/>
                </a:lnTo>
                <a:lnTo>
                  <a:pt x="13208" y="377113"/>
                </a:lnTo>
                <a:lnTo>
                  <a:pt x="5207" y="417982"/>
                </a:lnTo>
                <a:lnTo>
                  <a:pt x="152" y="459549"/>
                </a:lnTo>
                <a:lnTo>
                  <a:pt x="0" y="506831"/>
                </a:lnTo>
                <a:lnTo>
                  <a:pt x="5816" y="552069"/>
                </a:lnTo>
                <a:lnTo>
                  <a:pt x="16675" y="596099"/>
                </a:lnTo>
                <a:lnTo>
                  <a:pt x="31610" y="639368"/>
                </a:lnTo>
                <a:lnTo>
                  <a:pt x="49682" y="682472"/>
                </a:lnTo>
                <a:lnTo>
                  <a:pt x="69951" y="725932"/>
                </a:lnTo>
                <a:lnTo>
                  <a:pt x="91440" y="770331"/>
                </a:lnTo>
                <a:lnTo>
                  <a:pt x="114084" y="803440"/>
                </a:lnTo>
                <a:lnTo>
                  <a:pt x="147916" y="836015"/>
                </a:lnTo>
                <a:lnTo>
                  <a:pt x="185293" y="864273"/>
                </a:lnTo>
                <a:lnTo>
                  <a:pt x="218617" y="884415"/>
                </a:lnTo>
                <a:lnTo>
                  <a:pt x="252361" y="882129"/>
                </a:lnTo>
                <a:lnTo>
                  <a:pt x="268389" y="865174"/>
                </a:lnTo>
                <a:lnTo>
                  <a:pt x="273354" y="845439"/>
                </a:lnTo>
                <a:lnTo>
                  <a:pt x="273939" y="834771"/>
                </a:lnTo>
                <a:lnTo>
                  <a:pt x="265137" y="805840"/>
                </a:lnTo>
                <a:lnTo>
                  <a:pt x="249135" y="787361"/>
                </a:lnTo>
                <a:lnTo>
                  <a:pt x="229019" y="767626"/>
                </a:lnTo>
                <a:lnTo>
                  <a:pt x="217678" y="750074"/>
                </a:lnTo>
                <a:lnTo>
                  <a:pt x="207899" y="734923"/>
                </a:lnTo>
                <a:lnTo>
                  <a:pt x="209677" y="750074"/>
                </a:lnTo>
                <a:lnTo>
                  <a:pt x="194157" y="742467"/>
                </a:lnTo>
                <a:lnTo>
                  <a:pt x="174866" y="718756"/>
                </a:lnTo>
                <a:lnTo>
                  <a:pt x="165303" y="685546"/>
                </a:lnTo>
                <a:lnTo>
                  <a:pt x="158191" y="639851"/>
                </a:lnTo>
                <a:lnTo>
                  <a:pt x="138849" y="597179"/>
                </a:lnTo>
                <a:lnTo>
                  <a:pt x="118681" y="554012"/>
                </a:lnTo>
                <a:lnTo>
                  <a:pt x="109067" y="506831"/>
                </a:lnTo>
                <a:lnTo>
                  <a:pt x="109004" y="494982"/>
                </a:lnTo>
                <a:lnTo>
                  <a:pt x="106375" y="470128"/>
                </a:lnTo>
                <a:lnTo>
                  <a:pt x="112598" y="410476"/>
                </a:lnTo>
                <a:lnTo>
                  <a:pt x="120535" y="364718"/>
                </a:lnTo>
                <a:lnTo>
                  <a:pt x="131635" y="319836"/>
                </a:lnTo>
                <a:lnTo>
                  <a:pt x="147497" y="276288"/>
                </a:lnTo>
                <a:lnTo>
                  <a:pt x="169773" y="234569"/>
                </a:lnTo>
                <a:lnTo>
                  <a:pt x="200088" y="195148"/>
                </a:lnTo>
                <a:lnTo>
                  <a:pt x="212115" y="179755"/>
                </a:lnTo>
                <a:lnTo>
                  <a:pt x="222631" y="163880"/>
                </a:lnTo>
                <a:lnTo>
                  <a:pt x="253479" y="124993"/>
                </a:lnTo>
                <a:lnTo>
                  <a:pt x="276123" y="113728"/>
                </a:lnTo>
                <a:lnTo>
                  <a:pt x="286207" y="109181"/>
                </a:lnTo>
                <a:lnTo>
                  <a:pt x="289293" y="107111"/>
                </a:lnTo>
                <a:lnTo>
                  <a:pt x="299262" y="100368"/>
                </a:lnTo>
                <a:lnTo>
                  <a:pt x="323138" y="83286"/>
                </a:lnTo>
                <a:lnTo>
                  <a:pt x="334721" y="75234"/>
                </a:lnTo>
                <a:lnTo>
                  <a:pt x="321945" y="82042"/>
                </a:lnTo>
                <a:lnTo>
                  <a:pt x="309613" y="89522"/>
                </a:lnTo>
                <a:lnTo>
                  <a:pt x="297738" y="97701"/>
                </a:lnTo>
                <a:lnTo>
                  <a:pt x="286296" y="106553"/>
                </a:lnTo>
                <a:lnTo>
                  <a:pt x="281292" y="107111"/>
                </a:lnTo>
                <a:lnTo>
                  <a:pt x="283248" y="99733"/>
                </a:lnTo>
                <a:lnTo>
                  <a:pt x="288988" y="89281"/>
                </a:lnTo>
                <a:lnTo>
                  <a:pt x="295376" y="80594"/>
                </a:lnTo>
                <a:lnTo>
                  <a:pt x="296138" y="79324"/>
                </a:lnTo>
                <a:lnTo>
                  <a:pt x="298107" y="76060"/>
                </a:lnTo>
                <a:lnTo>
                  <a:pt x="309549" y="83680"/>
                </a:lnTo>
                <a:lnTo>
                  <a:pt x="312547" y="80594"/>
                </a:lnTo>
                <a:lnTo>
                  <a:pt x="318871" y="76708"/>
                </a:lnTo>
                <a:lnTo>
                  <a:pt x="319760" y="76060"/>
                </a:lnTo>
                <a:lnTo>
                  <a:pt x="324281" y="72796"/>
                </a:lnTo>
                <a:lnTo>
                  <a:pt x="324777" y="72428"/>
                </a:lnTo>
                <a:lnTo>
                  <a:pt x="330492" y="67627"/>
                </a:lnTo>
                <a:lnTo>
                  <a:pt x="334505" y="63715"/>
                </a:lnTo>
                <a:lnTo>
                  <a:pt x="335457" y="62788"/>
                </a:lnTo>
                <a:lnTo>
                  <a:pt x="335800" y="62445"/>
                </a:lnTo>
                <a:lnTo>
                  <a:pt x="339077" y="58445"/>
                </a:lnTo>
                <a:lnTo>
                  <a:pt x="342531" y="69253"/>
                </a:lnTo>
                <a:lnTo>
                  <a:pt x="344068" y="67259"/>
                </a:lnTo>
                <a:lnTo>
                  <a:pt x="351967" y="59969"/>
                </a:lnTo>
                <a:lnTo>
                  <a:pt x="353225" y="58445"/>
                </a:lnTo>
                <a:lnTo>
                  <a:pt x="358736" y="51828"/>
                </a:lnTo>
                <a:lnTo>
                  <a:pt x="365137" y="45453"/>
                </a:lnTo>
                <a:lnTo>
                  <a:pt x="371957" y="43472"/>
                </a:lnTo>
                <a:lnTo>
                  <a:pt x="385673" y="43472"/>
                </a:lnTo>
                <a:lnTo>
                  <a:pt x="391947" y="44107"/>
                </a:lnTo>
                <a:lnTo>
                  <a:pt x="395846" y="43980"/>
                </a:lnTo>
                <a:lnTo>
                  <a:pt x="398729" y="43472"/>
                </a:lnTo>
                <a:lnTo>
                  <a:pt x="399669" y="43307"/>
                </a:lnTo>
                <a:lnTo>
                  <a:pt x="403390" y="42113"/>
                </a:lnTo>
                <a:lnTo>
                  <a:pt x="405333" y="40843"/>
                </a:lnTo>
                <a:lnTo>
                  <a:pt x="410476" y="37477"/>
                </a:lnTo>
                <a:lnTo>
                  <a:pt x="424827" y="30543"/>
                </a:lnTo>
                <a:lnTo>
                  <a:pt x="431952" y="27495"/>
                </a:lnTo>
                <a:lnTo>
                  <a:pt x="434289" y="26504"/>
                </a:lnTo>
                <a:lnTo>
                  <a:pt x="439674" y="24206"/>
                </a:lnTo>
                <a:lnTo>
                  <a:pt x="453466" y="19062"/>
                </a:lnTo>
                <a:lnTo>
                  <a:pt x="454685" y="18605"/>
                </a:lnTo>
                <a:lnTo>
                  <a:pt x="464032" y="15608"/>
                </a:lnTo>
                <a:lnTo>
                  <a:pt x="468642" y="14135"/>
                </a:lnTo>
                <a:lnTo>
                  <a:pt x="469976" y="13703"/>
                </a:lnTo>
                <a:lnTo>
                  <a:pt x="469976" y="12788"/>
                </a:lnTo>
                <a:lnTo>
                  <a:pt x="460375" y="14135"/>
                </a:lnTo>
                <a:lnTo>
                  <a:pt x="450926" y="13970"/>
                </a:lnTo>
                <a:lnTo>
                  <a:pt x="441617" y="12319"/>
                </a:lnTo>
                <a:lnTo>
                  <a:pt x="438277" y="11163"/>
                </a:lnTo>
                <a:lnTo>
                  <a:pt x="437908" y="14427"/>
                </a:lnTo>
                <a:lnTo>
                  <a:pt x="431736" y="15608"/>
                </a:lnTo>
                <a:lnTo>
                  <a:pt x="425831" y="10248"/>
                </a:lnTo>
                <a:lnTo>
                  <a:pt x="433832" y="7302"/>
                </a:lnTo>
                <a:lnTo>
                  <a:pt x="441998" y="5422"/>
                </a:lnTo>
                <a:lnTo>
                  <a:pt x="450227" y="5689"/>
                </a:lnTo>
                <a:lnTo>
                  <a:pt x="458444" y="9169"/>
                </a:lnTo>
                <a:lnTo>
                  <a:pt x="464248" y="5422"/>
                </a:lnTo>
                <a:lnTo>
                  <a:pt x="465340" y="4711"/>
                </a:lnTo>
                <a:lnTo>
                  <a:pt x="468884" y="5981"/>
                </a:lnTo>
                <a:lnTo>
                  <a:pt x="468972" y="10248"/>
                </a:lnTo>
                <a:lnTo>
                  <a:pt x="469607" y="12611"/>
                </a:lnTo>
                <a:lnTo>
                  <a:pt x="476885" y="11074"/>
                </a:lnTo>
                <a:close/>
              </a:path>
            </a:pathLst>
          </a:custGeom>
          <a:solidFill>
            <a:srgbClr val="01A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C76E156-AF4C-BC1A-56D1-26807997E18C}"/>
              </a:ext>
            </a:extLst>
          </p:cNvPr>
          <p:cNvSpPr/>
          <p:nvPr/>
        </p:nvSpPr>
        <p:spPr>
          <a:xfrm>
            <a:off x="14556248" y="9263114"/>
            <a:ext cx="502920" cy="666750"/>
          </a:xfrm>
          <a:custGeom>
            <a:avLst/>
            <a:gdLst/>
            <a:ahLst/>
            <a:cxnLst/>
            <a:rect l="l" t="t" r="r" b="b"/>
            <a:pathLst>
              <a:path w="502919" h="666750">
                <a:moveTo>
                  <a:pt x="194792" y="547484"/>
                </a:moveTo>
                <a:lnTo>
                  <a:pt x="194513" y="545198"/>
                </a:lnTo>
                <a:lnTo>
                  <a:pt x="192557" y="545198"/>
                </a:lnTo>
                <a:lnTo>
                  <a:pt x="192786" y="545465"/>
                </a:lnTo>
                <a:lnTo>
                  <a:pt x="194792" y="547484"/>
                </a:lnTo>
                <a:close/>
              </a:path>
              <a:path w="502919" h="666750">
                <a:moveTo>
                  <a:pt x="333400" y="631418"/>
                </a:moveTo>
                <a:lnTo>
                  <a:pt x="329679" y="628154"/>
                </a:lnTo>
                <a:lnTo>
                  <a:pt x="333032" y="631888"/>
                </a:lnTo>
                <a:lnTo>
                  <a:pt x="333197" y="632040"/>
                </a:lnTo>
                <a:lnTo>
                  <a:pt x="333400" y="631418"/>
                </a:lnTo>
                <a:close/>
              </a:path>
              <a:path w="502919" h="666750">
                <a:moveTo>
                  <a:pt x="356933" y="638860"/>
                </a:moveTo>
                <a:lnTo>
                  <a:pt x="336626" y="634415"/>
                </a:lnTo>
                <a:lnTo>
                  <a:pt x="333197" y="632040"/>
                </a:lnTo>
                <a:lnTo>
                  <a:pt x="332409" y="634415"/>
                </a:lnTo>
                <a:lnTo>
                  <a:pt x="327406" y="634149"/>
                </a:lnTo>
                <a:lnTo>
                  <a:pt x="325081" y="628611"/>
                </a:lnTo>
                <a:lnTo>
                  <a:pt x="324777" y="627875"/>
                </a:lnTo>
                <a:lnTo>
                  <a:pt x="331419" y="626833"/>
                </a:lnTo>
                <a:lnTo>
                  <a:pt x="337705" y="626897"/>
                </a:lnTo>
                <a:lnTo>
                  <a:pt x="343560" y="628942"/>
                </a:lnTo>
                <a:lnTo>
                  <a:pt x="348932" y="633869"/>
                </a:lnTo>
                <a:lnTo>
                  <a:pt x="354749" y="630516"/>
                </a:lnTo>
                <a:lnTo>
                  <a:pt x="356768" y="631888"/>
                </a:lnTo>
                <a:lnTo>
                  <a:pt x="355333" y="630516"/>
                </a:lnTo>
                <a:lnTo>
                  <a:pt x="353517" y="628789"/>
                </a:lnTo>
                <a:lnTo>
                  <a:pt x="350850" y="626833"/>
                </a:lnTo>
                <a:lnTo>
                  <a:pt x="347941" y="624700"/>
                </a:lnTo>
                <a:lnTo>
                  <a:pt x="347357" y="624611"/>
                </a:lnTo>
                <a:lnTo>
                  <a:pt x="331495" y="622134"/>
                </a:lnTo>
                <a:lnTo>
                  <a:pt x="315328" y="618502"/>
                </a:lnTo>
                <a:lnTo>
                  <a:pt x="312877" y="617791"/>
                </a:lnTo>
                <a:lnTo>
                  <a:pt x="312877" y="642861"/>
                </a:lnTo>
                <a:lnTo>
                  <a:pt x="309880" y="641769"/>
                </a:lnTo>
                <a:lnTo>
                  <a:pt x="306247" y="638048"/>
                </a:lnTo>
                <a:lnTo>
                  <a:pt x="303784" y="636600"/>
                </a:lnTo>
                <a:lnTo>
                  <a:pt x="306692" y="638048"/>
                </a:lnTo>
                <a:lnTo>
                  <a:pt x="310324" y="641769"/>
                </a:lnTo>
                <a:lnTo>
                  <a:pt x="312877" y="642861"/>
                </a:lnTo>
                <a:lnTo>
                  <a:pt x="312877" y="617791"/>
                </a:lnTo>
                <a:lnTo>
                  <a:pt x="299427" y="613829"/>
                </a:lnTo>
                <a:lnTo>
                  <a:pt x="292963" y="611454"/>
                </a:lnTo>
                <a:lnTo>
                  <a:pt x="283806" y="608088"/>
                </a:lnTo>
                <a:lnTo>
                  <a:pt x="281533" y="609549"/>
                </a:lnTo>
                <a:lnTo>
                  <a:pt x="279539" y="611454"/>
                </a:lnTo>
                <a:lnTo>
                  <a:pt x="278028" y="609498"/>
                </a:lnTo>
                <a:lnTo>
                  <a:pt x="277837" y="609003"/>
                </a:lnTo>
                <a:lnTo>
                  <a:pt x="277279" y="607339"/>
                </a:lnTo>
                <a:lnTo>
                  <a:pt x="276186" y="605421"/>
                </a:lnTo>
                <a:lnTo>
                  <a:pt x="274726" y="603732"/>
                </a:lnTo>
                <a:lnTo>
                  <a:pt x="266179" y="599744"/>
                </a:lnTo>
                <a:lnTo>
                  <a:pt x="262826" y="599744"/>
                </a:lnTo>
                <a:lnTo>
                  <a:pt x="260642" y="600290"/>
                </a:lnTo>
                <a:lnTo>
                  <a:pt x="260464" y="602018"/>
                </a:lnTo>
                <a:lnTo>
                  <a:pt x="260731" y="604012"/>
                </a:lnTo>
                <a:lnTo>
                  <a:pt x="261467" y="606539"/>
                </a:lnTo>
                <a:lnTo>
                  <a:pt x="261099" y="605828"/>
                </a:lnTo>
                <a:lnTo>
                  <a:pt x="260731" y="604012"/>
                </a:lnTo>
                <a:lnTo>
                  <a:pt x="257098" y="598741"/>
                </a:lnTo>
                <a:lnTo>
                  <a:pt x="254101" y="598208"/>
                </a:lnTo>
                <a:lnTo>
                  <a:pt x="252641" y="597560"/>
                </a:lnTo>
                <a:lnTo>
                  <a:pt x="256628" y="598309"/>
                </a:lnTo>
                <a:lnTo>
                  <a:pt x="257098" y="598741"/>
                </a:lnTo>
                <a:lnTo>
                  <a:pt x="262636" y="599376"/>
                </a:lnTo>
                <a:lnTo>
                  <a:pt x="264452" y="599376"/>
                </a:lnTo>
                <a:lnTo>
                  <a:pt x="258152" y="596303"/>
                </a:lnTo>
                <a:lnTo>
                  <a:pt x="256095" y="595109"/>
                </a:lnTo>
                <a:lnTo>
                  <a:pt x="252095" y="592797"/>
                </a:lnTo>
                <a:lnTo>
                  <a:pt x="246291" y="588848"/>
                </a:lnTo>
                <a:lnTo>
                  <a:pt x="242201" y="587222"/>
                </a:lnTo>
                <a:lnTo>
                  <a:pt x="231571" y="585216"/>
                </a:lnTo>
                <a:lnTo>
                  <a:pt x="231736" y="579234"/>
                </a:lnTo>
                <a:lnTo>
                  <a:pt x="231749" y="578866"/>
                </a:lnTo>
                <a:lnTo>
                  <a:pt x="230835" y="578142"/>
                </a:lnTo>
                <a:lnTo>
                  <a:pt x="228752" y="576503"/>
                </a:lnTo>
                <a:lnTo>
                  <a:pt x="228752" y="578142"/>
                </a:lnTo>
                <a:lnTo>
                  <a:pt x="228206" y="576414"/>
                </a:lnTo>
                <a:lnTo>
                  <a:pt x="225628" y="574382"/>
                </a:lnTo>
                <a:lnTo>
                  <a:pt x="203047" y="574382"/>
                </a:lnTo>
                <a:lnTo>
                  <a:pt x="206552" y="574484"/>
                </a:lnTo>
                <a:lnTo>
                  <a:pt x="207225" y="579234"/>
                </a:lnTo>
                <a:lnTo>
                  <a:pt x="206629" y="575017"/>
                </a:lnTo>
                <a:lnTo>
                  <a:pt x="206552" y="574484"/>
                </a:lnTo>
                <a:lnTo>
                  <a:pt x="202755" y="574382"/>
                </a:lnTo>
                <a:lnTo>
                  <a:pt x="203034" y="574382"/>
                </a:lnTo>
                <a:lnTo>
                  <a:pt x="225615" y="574370"/>
                </a:lnTo>
                <a:lnTo>
                  <a:pt x="216027" y="566813"/>
                </a:lnTo>
                <a:lnTo>
                  <a:pt x="215760" y="566610"/>
                </a:lnTo>
                <a:lnTo>
                  <a:pt x="209791" y="561568"/>
                </a:lnTo>
                <a:lnTo>
                  <a:pt x="207111" y="559168"/>
                </a:lnTo>
                <a:lnTo>
                  <a:pt x="203974" y="556361"/>
                </a:lnTo>
                <a:lnTo>
                  <a:pt x="203962" y="559168"/>
                </a:lnTo>
                <a:lnTo>
                  <a:pt x="203936" y="561568"/>
                </a:lnTo>
                <a:lnTo>
                  <a:pt x="203530" y="564438"/>
                </a:lnTo>
                <a:lnTo>
                  <a:pt x="203415" y="565975"/>
                </a:lnTo>
                <a:lnTo>
                  <a:pt x="203415" y="561441"/>
                </a:lnTo>
                <a:lnTo>
                  <a:pt x="203568" y="560768"/>
                </a:lnTo>
                <a:lnTo>
                  <a:pt x="203962" y="559168"/>
                </a:lnTo>
                <a:lnTo>
                  <a:pt x="203962" y="556361"/>
                </a:lnTo>
                <a:lnTo>
                  <a:pt x="198437" y="551116"/>
                </a:lnTo>
                <a:lnTo>
                  <a:pt x="198437" y="574992"/>
                </a:lnTo>
                <a:lnTo>
                  <a:pt x="198272" y="575017"/>
                </a:lnTo>
                <a:lnTo>
                  <a:pt x="196418" y="572516"/>
                </a:lnTo>
                <a:lnTo>
                  <a:pt x="195872" y="569061"/>
                </a:lnTo>
                <a:lnTo>
                  <a:pt x="196418" y="564438"/>
                </a:lnTo>
                <a:lnTo>
                  <a:pt x="195884" y="568972"/>
                </a:lnTo>
                <a:lnTo>
                  <a:pt x="196418" y="572516"/>
                </a:lnTo>
                <a:lnTo>
                  <a:pt x="198437" y="574992"/>
                </a:lnTo>
                <a:lnTo>
                  <a:pt x="198437" y="551116"/>
                </a:lnTo>
                <a:lnTo>
                  <a:pt x="198310" y="550989"/>
                </a:lnTo>
                <a:lnTo>
                  <a:pt x="194792" y="547484"/>
                </a:lnTo>
                <a:lnTo>
                  <a:pt x="195414" y="552450"/>
                </a:lnTo>
                <a:lnTo>
                  <a:pt x="195872" y="559892"/>
                </a:lnTo>
                <a:lnTo>
                  <a:pt x="192900" y="558685"/>
                </a:lnTo>
                <a:lnTo>
                  <a:pt x="190538" y="556729"/>
                </a:lnTo>
                <a:lnTo>
                  <a:pt x="187045" y="551345"/>
                </a:lnTo>
                <a:lnTo>
                  <a:pt x="186232" y="548398"/>
                </a:lnTo>
                <a:lnTo>
                  <a:pt x="186334" y="545198"/>
                </a:lnTo>
                <a:lnTo>
                  <a:pt x="192557" y="545198"/>
                </a:lnTo>
                <a:lnTo>
                  <a:pt x="160743" y="507568"/>
                </a:lnTo>
                <a:lnTo>
                  <a:pt x="134035" y="466902"/>
                </a:lnTo>
                <a:lnTo>
                  <a:pt x="114173" y="422783"/>
                </a:lnTo>
                <a:lnTo>
                  <a:pt x="102666" y="374459"/>
                </a:lnTo>
                <a:lnTo>
                  <a:pt x="100965" y="348119"/>
                </a:lnTo>
                <a:lnTo>
                  <a:pt x="102425" y="322160"/>
                </a:lnTo>
                <a:lnTo>
                  <a:pt x="114846" y="271348"/>
                </a:lnTo>
                <a:lnTo>
                  <a:pt x="131025" y="226847"/>
                </a:lnTo>
                <a:lnTo>
                  <a:pt x="150939" y="184886"/>
                </a:lnTo>
                <a:lnTo>
                  <a:pt x="179285" y="150063"/>
                </a:lnTo>
                <a:lnTo>
                  <a:pt x="220764" y="126949"/>
                </a:lnTo>
                <a:lnTo>
                  <a:pt x="239318" y="118135"/>
                </a:lnTo>
                <a:lnTo>
                  <a:pt x="258965" y="105460"/>
                </a:lnTo>
                <a:lnTo>
                  <a:pt x="278231" y="92849"/>
                </a:lnTo>
                <a:lnTo>
                  <a:pt x="295617" y="84188"/>
                </a:lnTo>
                <a:lnTo>
                  <a:pt x="303022" y="60960"/>
                </a:lnTo>
                <a:lnTo>
                  <a:pt x="299008" y="38138"/>
                </a:lnTo>
                <a:lnTo>
                  <a:pt x="290410" y="20510"/>
                </a:lnTo>
                <a:lnTo>
                  <a:pt x="284073" y="12852"/>
                </a:lnTo>
                <a:lnTo>
                  <a:pt x="260400" y="0"/>
                </a:lnTo>
                <a:lnTo>
                  <a:pt x="240042" y="1143"/>
                </a:lnTo>
                <a:lnTo>
                  <a:pt x="216039" y="9309"/>
                </a:lnTo>
                <a:lnTo>
                  <a:pt x="181432" y="17475"/>
                </a:lnTo>
                <a:lnTo>
                  <a:pt x="195326" y="19748"/>
                </a:lnTo>
                <a:lnTo>
                  <a:pt x="187261" y="32258"/>
                </a:lnTo>
                <a:lnTo>
                  <a:pt x="164312" y="46837"/>
                </a:lnTo>
                <a:lnTo>
                  <a:pt x="133553" y="55333"/>
                </a:lnTo>
                <a:lnTo>
                  <a:pt x="90741" y="73507"/>
                </a:lnTo>
                <a:lnTo>
                  <a:pt x="61912" y="111379"/>
                </a:lnTo>
                <a:lnTo>
                  <a:pt x="41186" y="158432"/>
                </a:lnTo>
                <a:lnTo>
                  <a:pt x="22644" y="204190"/>
                </a:lnTo>
                <a:lnTo>
                  <a:pt x="11239" y="242062"/>
                </a:lnTo>
                <a:lnTo>
                  <a:pt x="9372" y="255193"/>
                </a:lnTo>
                <a:lnTo>
                  <a:pt x="0" y="304977"/>
                </a:lnTo>
                <a:lnTo>
                  <a:pt x="990" y="354253"/>
                </a:lnTo>
                <a:lnTo>
                  <a:pt x="10858" y="402628"/>
                </a:lnTo>
                <a:lnTo>
                  <a:pt x="28054" y="449770"/>
                </a:lnTo>
                <a:lnTo>
                  <a:pt x="51079" y="495300"/>
                </a:lnTo>
                <a:lnTo>
                  <a:pt x="78409" y="538835"/>
                </a:lnTo>
                <a:lnTo>
                  <a:pt x="107886" y="565543"/>
                </a:lnTo>
                <a:lnTo>
                  <a:pt x="140093" y="583399"/>
                </a:lnTo>
                <a:lnTo>
                  <a:pt x="149580" y="591502"/>
                </a:lnTo>
                <a:lnTo>
                  <a:pt x="158343" y="600443"/>
                </a:lnTo>
                <a:lnTo>
                  <a:pt x="166598" y="609003"/>
                </a:lnTo>
                <a:lnTo>
                  <a:pt x="174891" y="616267"/>
                </a:lnTo>
                <a:lnTo>
                  <a:pt x="187312" y="623735"/>
                </a:lnTo>
                <a:lnTo>
                  <a:pt x="200329" y="629716"/>
                </a:lnTo>
                <a:lnTo>
                  <a:pt x="213931" y="634212"/>
                </a:lnTo>
                <a:lnTo>
                  <a:pt x="228117" y="637235"/>
                </a:lnTo>
                <a:lnTo>
                  <a:pt x="215011" y="632650"/>
                </a:lnTo>
                <a:lnTo>
                  <a:pt x="202184" y="627456"/>
                </a:lnTo>
                <a:lnTo>
                  <a:pt x="189623" y="621626"/>
                </a:lnTo>
                <a:lnTo>
                  <a:pt x="177342" y="615175"/>
                </a:lnTo>
                <a:lnTo>
                  <a:pt x="174853" y="611111"/>
                </a:lnTo>
                <a:lnTo>
                  <a:pt x="182206" y="609498"/>
                </a:lnTo>
                <a:lnTo>
                  <a:pt x="193598" y="609663"/>
                </a:lnTo>
                <a:lnTo>
                  <a:pt x="203225" y="610908"/>
                </a:lnTo>
                <a:lnTo>
                  <a:pt x="207772" y="610908"/>
                </a:lnTo>
                <a:lnTo>
                  <a:pt x="206413" y="625157"/>
                </a:lnTo>
                <a:lnTo>
                  <a:pt x="211404" y="624611"/>
                </a:lnTo>
                <a:lnTo>
                  <a:pt x="217919" y="626605"/>
                </a:lnTo>
                <a:lnTo>
                  <a:pt x="224523" y="628027"/>
                </a:lnTo>
                <a:lnTo>
                  <a:pt x="231216" y="628878"/>
                </a:lnTo>
                <a:lnTo>
                  <a:pt x="238023" y="629145"/>
                </a:lnTo>
                <a:lnTo>
                  <a:pt x="242557" y="628611"/>
                </a:lnTo>
                <a:lnTo>
                  <a:pt x="237299" y="638771"/>
                </a:lnTo>
                <a:lnTo>
                  <a:pt x="239750" y="638225"/>
                </a:lnTo>
                <a:lnTo>
                  <a:pt x="249580" y="638213"/>
                </a:lnTo>
                <a:lnTo>
                  <a:pt x="258965" y="636143"/>
                </a:lnTo>
                <a:lnTo>
                  <a:pt x="267017" y="634682"/>
                </a:lnTo>
                <a:lnTo>
                  <a:pt x="272808" y="636498"/>
                </a:lnTo>
                <a:lnTo>
                  <a:pt x="277812" y="640321"/>
                </a:lnTo>
                <a:lnTo>
                  <a:pt x="282536" y="643128"/>
                </a:lnTo>
                <a:lnTo>
                  <a:pt x="286981" y="646391"/>
                </a:lnTo>
                <a:lnTo>
                  <a:pt x="290004" y="648093"/>
                </a:lnTo>
                <a:lnTo>
                  <a:pt x="293217" y="649274"/>
                </a:lnTo>
                <a:lnTo>
                  <a:pt x="296608" y="649935"/>
                </a:lnTo>
                <a:lnTo>
                  <a:pt x="303784" y="649033"/>
                </a:lnTo>
                <a:lnTo>
                  <a:pt x="303161" y="644931"/>
                </a:lnTo>
                <a:lnTo>
                  <a:pt x="303276" y="639953"/>
                </a:lnTo>
                <a:lnTo>
                  <a:pt x="303390" y="646391"/>
                </a:lnTo>
                <a:lnTo>
                  <a:pt x="303784" y="649033"/>
                </a:lnTo>
                <a:lnTo>
                  <a:pt x="317093" y="646861"/>
                </a:lnTo>
                <a:lnTo>
                  <a:pt x="330593" y="644931"/>
                </a:lnTo>
                <a:lnTo>
                  <a:pt x="343560" y="642861"/>
                </a:lnTo>
                <a:lnTo>
                  <a:pt x="343992" y="642785"/>
                </a:lnTo>
                <a:lnTo>
                  <a:pt x="356933" y="639953"/>
                </a:lnTo>
                <a:lnTo>
                  <a:pt x="356933" y="639318"/>
                </a:lnTo>
                <a:lnTo>
                  <a:pt x="356933" y="638860"/>
                </a:lnTo>
                <a:close/>
              </a:path>
              <a:path w="502919" h="666750">
                <a:moveTo>
                  <a:pt x="357289" y="632231"/>
                </a:moveTo>
                <a:lnTo>
                  <a:pt x="356768" y="631888"/>
                </a:lnTo>
                <a:lnTo>
                  <a:pt x="357276" y="632358"/>
                </a:lnTo>
                <a:lnTo>
                  <a:pt x="357289" y="632231"/>
                </a:lnTo>
                <a:close/>
              </a:path>
              <a:path w="502919" h="666750">
                <a:moveTo>
                  <a:pt x="362839" y="638860"/>
                </a:moveTo>
                <a:lnTo>
                  <a:pt x="358482" y="633501"/>
                </a:lnTo>
                <a:lnTo>
                  <a:pt x="357276" y="632358"/>
                </a:lnTo>
                <a:lnTo>
                  <a:pt x="356755" y="635774"/>
                </a:lnTo>
                <a:lnTo>
                  <a:pt x="357022" y="638860"/>
                </a:lnTo>
                <a:lnTo>
                  <a:pt x="362839" y="638860"/>
                </a:lnTo>
                <a:close/>
              </a:path>
              <a:path w="502919" h="666750">
                <a:moveTo>
                  <a:pt x="398627" y="614540"/>
                </a:moveTo>
                <a:lnTo>
                  <a:pt x="393903" y="616089"/>
                </a:lnTo>
                <a:lnTo>
                  <a:pt x="391058" y="615111"/>
                </a:lnTo>
                <a:lnTo>
                  <a:pt x="388035" y="615315"/>
                </a:lnTo>
                <a:lnTo>
                  <a:pt x="385089" y="616800"/>
                </a:lnTo>
                <a:lnTo>
                  <a:pt x="388175" y="617308"/>
                </a:lnTo>
                <a:lnTo>
                  <a:pt x="391198" y="617105"/>
                </a:lnTo>
                <a:lnTo>
                  <a:pt x="393814" y="616280"/>
                </a:lnTo>
                <a:lnTo>
                  <a:pt x="398627" y="619252"/>
                </a:lnTo>
                <a:lnTo>
                  <a:pt x="397535" y="617626"/>
                </a:lnTo>
                <a:lnTo>
                  <a:pt x="396989" y="615899"/>
                </a:lnTo>
                <a:lnTo>
                  <a:pt x="398627" y="614540"/>
                </a:lnTo>
                <a:close/>
              </a:path>
              <a:path w="502919" h="666750">
                <a:moveTo>
                  <a:pt x="400862" y="621995"/>
                </a:moveTo>
                <a:lnTo>
                  <a:pt x="398627" y="619252"/>
                </a:lnTo>
                <a:lnTo>
                  <a:pt x="399719" y="620890"/>
                </a:lnTo>
                <a:lnTo>
                  <a:pt x="400862" y="621995"/>
                </a:lnTo>
                <a:close/>
              </a:path>
              <a:path w="502919" h="666750">
                <a:moveTo>
                  <a:pt x="401891" y="613625"/>
                </a:moveTo>
                <a:lnTo>
                  <a:pt x="400177" y="613448"/>
                </a:lnTo>
                <a:lnTo>
                  <a:pt x="398716" y="614540"/>
                </a:lnTo>
                <a:lnTo>
                  <a:pt x="401891" y="613625"/>
                </a:lnTo>
                <a:close/>
              </a:path>
              <a:path w="502919" h="666750">
                <a:moveTo>
                  <a:pt x="420611" y="613359"/>
                </a:moveTo>
                <a:lnTo>
                  <a:pt x="410984" y="613994"/>
                </a:lnTo>
                <a:lnTo>
                  <a:pt x="412991" y="614718"/>
                </a:lnTo>
                <a:lnTo>
                  <a:pt x="414718" y="615861"/>
                </a:lnTo>
                <a:lnTo>
                  <a:pt x="416153" y="617448"/>
                </a:lnTo>
                <a:lnTo>
                  <a:pt x="418249" y="618439"/>
                </a:lnTo>
                <a:lnTo>
                  <a:pt x="419061" y="615810"/>
                </a:lnTo>
                <a:lnTo>
                  <a:pt x="420611" y="613359"/>
                </a:lnTo>
                <a:close/>
              </a:path>
              <a:path w="502919" h="666750">
                <a:moveTo>
                  <a:pt x="439775" y="647763"/>
                </a:moveTo>
                <a:lnTo>
                  <a:pt x="423151" y="644486"/>
                </a:lnTo>
                <a:lnTo>
                  <a:pt x="417283" y="645287"/>
                </a:lnTo>
                <a:lnTo>
                  <a:pt x="410883" y="650011"/>
                </a:lnTo>
                <a:lnTo>
                  <a:pt x="403567" y="655815"/>
                </a:lnTo>
                <a:lnTo>
                  <a:pt x="394995" y="659828"/>
                </a:lnTo>
                <a:lnTo>
                  <a:pt x="393090" y="661187"/>
                </a:lnTo>
                <a:lnTo>
                  <a:pt x="393357" y="649757"/>
                </a:lnTo>
                <a:lnTo>
                  <a:pt x="389636" y="652386"/>
                </a:lnTo>
                <a:lnTo>
                  <a:pt x="383679" y="655383"/>
                </a:lnTo>
                <a:lnTo>
                  <a:pt x="377507" y="657631"/>
                </a:lnTo>
                <a:lnTo>
                  <a:pt x="371094" y="659104"/>
                </a:lnTo>
                <a:lnTo>
                  <a:pt x="364477" y="659828"/>
                </a:lnTo>
                <a:lnTo>
                  <a:pt x="360387" y="662012"/>
                </a:lnTo>
                <a:lnTo>
                  <a:pt x="355384" y="648944"/>
                </a:lnTo>
                <a:lnTo>
                  <a:pt x="351574" y="651205"/>
                </a:lnTo>
                <a:lnTo>
                  <a:pt x="342544" y="654634"/>
                </a:lnTo>
                <a:lnTo>
                  <a:pt x="332574" y="659155"/>
                </a:lnTo>
                <a:lnTo>
                  <a:pt x="326872" y="663460"/>
                </a:lnTo>
                <a:lnTo>
                  <a:pt x="330682" y="666280"/>
                </a:lnTo>
                <a:lnTo>
                  <a:pt x="344119" y="666699"/>
                </a:lnTo>
                <a:lnTo>
                  <a:pt x="357530" y="666496"/>
                </a:lnTo>
                <a:lnTo>
                  <a:pt x="395300" y="660539"/>
                </a:lnTo>
                <a:lnTo>
                  <a:pt x="427697" y="647763"/>
                </a:lnTo>
                <a:lnTo>
                  <a:pt x="431723" y="647115"/>
                </a:lnTo>
                <a:lnTo>
                  <a:pt x="435749" y="647115"/>
                </a:lnTo>
                <a:lnTo>
                  <a:pt x="439775" y="647763"/>
                </a:lnTo>
                <a:close/>
              </a:path>
              <a:path w="502919" h="666750">
                <a:moveTo>
                  <a:pt x="497547" y="611174"/>
                </a:moveTo>
                <a:lnTo>
                  <a:pt x="495922" y="608457"/>
                </a:lnTo>
                <a:lnTo>
                  <a:pt x="494830" y="605370"/>
                </a:lnTo>
                <a:lnTo>
                  <a:pt x="491921" y="604367"/>
                </a:lnTo>
                <a:lnTo>
                  <a:pt x="488200" y="609638"/>
                </a:lnTo>
                <a:lnTo>
                  <a:pt x="481380" y="607453"/>
                </a:lnTo>
                <a:lnTo>
                  <a:pt x="475488" y="608406"/>
                </a:lnTo>
                <a:lnTo>
                  <a:pt x="470090" y="611238"/>
                </a:lnTo>
                <a:lnTo>
                  <a:pt x="464756" y="614718"/>
                </a:lnTo>
                <a:lnTo>
                  <a:pt x="469658" y="619442"/>
                </a:lnTo>
                <a:lnTo>
                  <a:pt x="474116" y="617715"/>
                </a:lnTo>
                <a:lnTo>
                  <a:pt x="473748" y="614540"/>
                </a:lnTo>
                <a:lnTo>
                  <a:pt x="469125" y="613079"/>
                </a:lnTo>
                <a:lnTo>
                  <a:pt x="476389" y="615035"/>
                </a:lnTo>
                <a:lnTo>
                  <a:pt x="483552" y="615365"/>
                </a:lnTo>
                <a:lnTo>
                  <a:pt x="490601" y="614083"/>
                </a:lnTo>
                <a:lnTo>
                  <a:pt x="497547" y="611174"/>
                </a:lnTo>
                <a:close/>
              </a:path>
              <a:path w="502919" h="666750">
                <a:moveTo>
                  <a:pt x="502729" y="608825"/>
                </a:moveTo>
                <a:lnTo>
                  <a:pt x="502462" y="608545"/>
                </a:lnTo>
                <a:lnTo>
                  <a:pt x="497547" y="611174"/>
                </a:lnTo>
                <a:lnTo>
                  <a:pt x="498094" y="612000"/>
                </a:lnTo>
                <a:lnTo>
                  <a:pt x="502729" y="608825"/>
                </a:lnTo>
                <a:close/>
              </a:path>
            </a:pathLst>
          </a:custGeom>
          <a:solidFill>
            <a:srgbClr val="B6D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28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906DF0-649A-B74F-90AD-68D6AF31AB5A}" vid="{9B718179-DC23-0D4A-90C2-950A61176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12352</TotalTime>
  <Words>2076</Words>
  <Application>Microsoft Macintosh PowerPoint</Application>
  <PresentationFormat>Custom</PresentationFormat>
  <Paragraphs>247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Lato</vt:lpstr>
      <vt:lpstr>Lato Black</vt:lpstr>
      <vt:lpstr>Lato Medium</vt:lpstr>
      <vt:lpstr>Lato-Black</vt:lpstr>
      <vt:lpstr>Lato-Light</vt:lpstr>
      <vt:lpstr>Marker Palafotz</vt:lpstr>
      <vt:lpstr>Noto Sans Symbols</vt:lpstr>
      <vt:lpstr>Wingdings</vt:lpstr>
      <vt:lpstr>Office Theme</vt:lpstr>
      <vt:lpstr>EMDR BASIC TRAINING  DAY 1</vt:lpstr>
      <vt:lpstr>About Me: Nikolaus Johnson MS, LPC, RPT, EMDR Consultant</vt:lpstr>
      <vt:lpstr>Who are you?</vt:lpstr>
      <vt:lpstr>SCHEDULE FOR TODAY</vt:lpstr>
      <vt:lpstr>SCHEDULE FOR ENTIRE TRAINING</vt:lpstr>
      <vt:lpstr>EMDR Training Requirements</vt:lpstr>
      <vt:lpstr>Required Readings</vt:lpstr>
      <vt:lpstr>OBJECTIVES</vt:lpstr>
      <vt:lpstr>What is EMDR?</vt:lpstr>
      <vt:lpstr>The 8 Phases of EMDR</vt:lpstr>
      <vt:lpstr>History of EMDR</vt:lpstr>
      <vt:lpstr>EMDR, An Effective  Treatment for Treating Trauma</vt:lpstr>
      <vt:lpstr>What is EMDR Good For?</vt:lpstr>
      <vt:lpstr>Ways to Access EMDR Research</vt:lpstr>
      <vt:lpstr>What is Trauma?</vt:lpstr>
      <vt:lpstr>WHAT IS TRAUMA?</vt:lpstr>
      <vt:lpstr>Key Areas for History Taking</vt:lpstr>
      <vt:lpstr>AIP Model</vt:lpstr>
      <vt:lpstr>AIP Model</vt:lpstr>
      <vt:lpstr>AIP Model</vt:lpstr>
      <vt:lpstr>How is EMDR Different Than Other Models?</vt:lpstr>
      <vt:lpstr>LIGHTSTREAM EXERCISE</vt:lpstr>
      <vt:lpstr>QUESTIONS SO FAR?</vt:lpstr>
      <vt:lpstr>Dual Attention Stimulus/ Bilateral Stimulation</vt:lpstr>
      <vt:lpstr>SAFE  CALM  PLACE</vt:lpstr>
      <vt:lpstr>What is Dissociation?</vt:lpstr>
      <vt:lpstr>Dissociation</vt:lpstr>
      <vt:lpstr>Why is This Important?</vt:lpstr>
      <vt:lpstr>Common Dissociative Symptoms</vt:lpstr>
      <vt:lpstr>Common Dissociative Symptoms in Children</vt:lpstr>
      <vt:lpstr>Screening for Dissociation</vt:lpstr>
      <vt:lpstr>Dissociation Screener</vt:lpstr>
      <vt:lpstr>Your Clients and Dissociation</vt:lpstr>
      <vt:lpstr>Container Exercise</vt:lpstr>
      <vt:lpstr>See you tomorrow morning!</vt:lpstr>
      <vt:lpstr>ANY QUESTIONS?  THANKS FOR LISTENING!</vt:lpstr>
      <vt:lpstr>References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EMDR BASIC TRAINING  DAY 1</dc:title>
  <dc:creator>Carol Hofford</dc:creator>
  <cp:keywords>DAFTcggU5pk,BABiXmaBrd0</cp:keywords>
  <cp:lastModifiedBy>Carol Hofford</cp:lastModifiedBy>
  <cp:revision>8</cp:revision>
  <dcterms:created xsi:type="dcterms:W3CDTF">2023-05-18T16:53:15Z</dcterms:created>
  <dcterms:modified xsi:type="dcterms:W3CDTF">2023-07-25T01:34:33Z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2022-12-01T00:00:00Z</vt:filetime>
  </property>
</Properties>
</file>